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handoutMasterIdLst>
    <p:handoutMasterId r:id="rId58"/>
  </p:handoutMasterIdLst>
  <p:sldIdLst>
    <p:sldId id="256" r:id="rId2"/>
    <p:sldId id="273" r:id="rId3"/>
    <p:sldId id="318" r:id="rId4"/>
    <p:sldId id="337" r:id="rId5"/>
    <p:sldId id="315" r:id="rId6"/>
    <p:sldId id="323" r:id="rId7"/>
    <p:sldId id="263" r:id="rId8"/>
    <p:sldId id="322" r:id="rId9"/>
    <p:sldId id="332" r:id="rId10"/>
    <p:sldId id="333" r:id="rId11"/>
    <p:sldId id="334" r:id="rId12"/>
    <p:sldId id="354" r:id="rId13"/>
    <p:sldId id="325" r:id="rId14"/>
    <p:sldId id="349" r:id="rId15"/>
    <p:sldId id="350" r:id="rId16"/>
    <p:sldId id="351" r:id="rId17"/>
    <p:sldId id="352" r:id="rId18"/>
    <p:sldId id="353" r:id="rId19"/>
    <p:sldId id="348" r:id="rId20"/>
    <p:sldId id="355" r:id="rId21"/>
    <p:sldId id="356" r:id="rId22"/>
    <p:sldId id="357" r:id="rId23"/>
    <p:sldId id="330" r:id="rId24"/>
    <p:sldId id="331" r:id="rId25"/>
    <p:sldId id="338" r:id="rId26"/>
    <p:sldId id="345" r:id="rId27"/>
    <p:sldId id="346" r:id="rId28"/>
    <p:sldId id="326" r:id="rId29"/>
    <p:sldId id="324" r:id="rId30"/>
    <p:sldId id="327" r:id="rId31"/>
    <p:sldId id="328" r:id="rId32"/>
    <p:sldId id="329" r:id="rId33"/>
    <p:sldId id="347" r:id="rId34"/>
    <p:sldId id="335" r:id="rId35"/>
    <p:sldId id="343" r:id="rId36"/>
    <p:sldId id="342" r:id="rId37"/>
    <p:sldId id="344" r:id="rId38"/>
    <p:sldId id="336" r:id="rId39"/>
    <p:sldId id="362" r:id="rId40"/>
    <p:sldId id="290" r:id="rId41"/>
    <p:sldId id="359" r:id="rId42"/>
    <p:sldId id="360" r:id="rId43"/>
    <p:sldId id="259" r:id="rId44"/>
    <p:sldId id="361" r:id="rId45"/>
    <p:sldId id="358" r:id="rId46"/>
    <p:sldId id="262" r:id="rId47"/>
    <p:sldId id="264" r:id="rId48"/>
    <p:sldId id="339" r:id="rId49"/>
    <p:sldId id="301" r:id="rId50"/>
    <p:sldId id="300" r:id="rId51"/>
    <p:sldId id="319" r:id="rId52"/>
    <p:sldId id="282" r:id="rId53"/>
    <p:sldId id="321" r:id="rId54"/>
    <p:sldId id="340" r:id="rId55"/>
    <p:sldId id="341" r:id="rId56"/>
    <p:sldId id="305" r:id="rId5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07189A9-A696-4537-99B0-27D3AB1B89B0}">
          <p14:sldIdLst>
            <p14:sldId id="256"/>
            <p14:sldId id="273"/>
            <p14:sldId id="318"/>
            <p14:sldId id="337"/>
            <p14:sldId id="315"/>
            <p14:sldId id="323"/>
            <p14:sldId id="263"/>
            <p14:sldId id="322"/>
            <p14:sldId id="332"/>
            <p14:sldId id="333"/>
            <p14:sldId id="334"/>
            <p14:sldId id="354"/>
            <p14:sldId id="325"/>
            <p14:sldId id="349"/>
            <p14:sldId id="350"/>
            <p14:sldId id="351"/>
            <p14:sldId id="352"/>
            <p14:sldId id="353"/>
            <p14:sldId id="348"/>
            <p14:sldId id="355"/>
            <p14:sldId id="356"/>
            <p14:sldId id="357"/>
            <p14:sldId id="330"/>
            <p14:sldId id="331"/>
            <p14:sldId id="338"/>
            <p14:sldId id="345"/>
            <p14:sldId id="346"/>
            <p14:sldId id="326"/>
            <p14:sldId id="324"/>
            <p14:sldId id="327"/>
            <p14:sldId id="328"/>
            <p14:sldId id="329"/>
            <p14:sldId id="347"/>
            <p14:sldId id="335"/>
            <p14:sldId id="343"/>
            <p14:sldId id="342"/>
            <p14:sldId id="344"/>
            <p14:sldId id="336"/>
            <p14:sldId id="362"/>
            <p14:sldId id="290"/>
            <p14:sldId id="359"/>
            <p14:sldId id="360"/>
            <p14:sldId id="259"/>
            <p14:sldId id="361"/>
            <p14:sldId id="358"/>
            <p14:sldId id="262"/>
            <p14:sldId id="264"/>
            <p14:sldId id="339"/>
            <p14:sldId id="301"/>
            <p14:sldId id="300"/>
            <p14:sldId id="319"/>
            <p14:sldId id="282"/>
            <p14:sldId id="321"/>
          </p14:sldIdLst>
        </p14:section>
        <p14:section name="Sekcja bez tytułu" id="{196F56DB-E943-4714-A47D-D5C2A843D41E}">
          <p14:sldIdLst>
            <p14:sldId id="340"/>
            <p14:sldId id="341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B5AC9"/>
    <a:srgbClr val="AEE3EA"/>
    <a:srgbClr val="F20000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15" autoAdjust="0"/>
    <p:restoredTop sz="94746" autoAdjust="0"/>
  </p:normalViewPr>
  <p:slideViewPr>
    <p:cSldViewPr>
      <p:cViewPr varScale="1">
        <p:scale>
          <a:sx n="71" d="100"/>
          <a:sy n="71" d="100"/>
        </p:scale>
        <p:origin x="4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rgbClr val="0070C0"/>
                </a:solidFill>
              </a:rPr>
              <a:t>Zameldowani na terenie Miasta Siedlce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baseline="0" dirty="0">
                <a:solidFill>
                  <a:srgbClr val="0070C0"/>
                </a:solidFill>
              </a:rPr>
              <a:t>według roczników urodzenia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rgbClr val="0070C0"/>
                </a:solidFill>
              </a:rPr>
              <a:t>a liczba uczniów w szkołach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rgbClr val="0070C0"/>
                </a:solidFill>
              </a:rPr>
              <a:t>Rok szkolny </a:t>
            </a:r>
            <a:r>
              <a:rPr lang="pl-PL" sz="1400" b="1" dirty="0" smtClean="0">
                <a:solidFill>
                  <a:srgbClr val="0070C0"/>
                </a:solidFill>
              </a:rPr>
              <a:t>2017/2018</a:t>
            </a:r>
            <a:endParaRPr lang="en-US" sz="1400" b="1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32492121471598168"/>
          <c:y val="0.1820635004070272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Roczniki urodzenia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62B-420A-8C5B-68281125532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CB3-42BE-ADDE-156F3E62D1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B3-42BE-ADDE-156F3E62D15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CB3-42BE-ADDE-156F3E62D15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B3-42BE-ADDE-156F3E62D15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B3-42BE-ADDE-156F3E62D15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B3-42BE-ADDE-156F3E62D15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CB3-42BE-ADDE-156F3E62D15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B3-42BE-ADDE-156F3E62D15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CB3-42BE-ADDE-156F3E62D15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CB3-42BE-ADDE-156F3E62D15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CB3-42BE-ADDE-156F3E62D15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CB3-42BE-ADDE-156F3E62D154}"/>
              </c:ext>
            </c:extLst>
          </c:dPt>
          <c:dLbls>
            <c:dLbl>
              <c:idx val="10"/>
              <c:layout>
                <c:manualLayout>
                  <c:x val="-1.4338966853728059E-3"/>
                  <c:y val="-6.0125895102564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CB3-42BE-ADDE-156F3E62D1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30169005611843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Arkusz1!$A$2:$A$20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Arkusz1!$B$2:$B$20</c:f>
              <c:numCache>
                <c:formatCode>General</c:formatCode>
                <c:ptCount val="19"/>
                <c:pt idx="0">
                  <c:v>769</c:v>
                </c:pt>
                <c:pt idx="1">
                  <c:v>778</c:v>
                </c:pt>
                <c:pt idx="2">
                  <c:v>730</c:v>
                </c:pt>
                <c:pt idx="3">
                  <c:v>703</c:v>
                </c:pt>
                <c:pt idx="4">
                  <c:v>737</c:v>
                </c:pt>
                <c:pt idx="5">
                  <c:v>730</c:v>
                </c:pt>
                <c:pt idx="6">
                  <c:v>686</c:v>
                </c:pt>
                <c:pt idx="7">
                  <c:v>778</c:v>
                </c:pt>
                <c:pt idx="8">
                  <c:v>806</c:v>
                </c:pt>
                <c:pt idx="9">
                  <c:v>845</c:v>
                </c:pt>
                <c:pt idx="10">
                  <c:v>914</c:v>
                </c:pt>
                <c:pt idx="11">
                  <c:v>948</c:v>
                </c:pt>
                <c:pt idx="12">
                  <c:v>952</c:v>
                </c:pt>
                <c:pt idx="13">
                  <c:v>924</c:v>
                </c:pt>
                <c:pt idx="14">
                  <c:v>893</c:v>
                </c:pt>
                <c:pt idx="15">
                  <c:v>912</c:v>
                </c:pt>
                <c:pt idx="16">
                  <c:v>939</c:v>
                </c:pt>
                <c:pt idx="17">
                  <c:v>915</c:v>
                </c:pt>
                <c:pt idx="18">
                  <c:v>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CB3-42BE-ADDE-156F3E62D1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uczniów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2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BCB-49F0-BBB3-4FA68D695C80}"/>
              </c:ext>
            </c:extLst>
          </c:dPt>
          <c:dPt>
            <c:idx val="1"/>
            <c:invertIfNegative val="0"/>
            <c:bubble3D val="0"/>
            <c:spPr>
              <a:solidFill>
                <a:srgbClr val="F2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BCB-49F0-BBB3-4FA68D695C80}"/>
              </c:ext>
            </c:extLst>
          </c:dPt>
          <c:dPt>
            <c:idx val="2"/>
            <c:invertIfNegative val="0"/>
            <c:bubble3D val="0"/>
            <c:spPr>
              <a:solidFill>
                <a:srgbClr val="F2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BCB-49F0-BBB3-4FA68D695C80}"/>
              </c:ext>
            </c:extLst>
          </c:dPt>
          <c:dPt>
            <c:idx val="3"/>
            <c:invertIfNegative val="0"/>
            <c:bubble3D val="0"/>
            <c:spPr>
              <a:solidFill>
                <a:srgbClr val="F2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62B-420A-8C5B-68281125532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CB3-42BE-ADDE-156F3E62D154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CB3-42BE-ADDE-156F3E62D154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CB3-42BE-ADDE-156F3E62D154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62B-420A-8C5B-68281125532D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62B-420A-8C5B-68281125532D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0CB3-42BE-ADDE-156F3E62D154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CC00"/>
              </a:solidFill>
            </c:spPr>
          </c:dPt>
          <c:dLbls>
            <c:dLbl>
              <c:idx val="0"/>
              <c:layout>
                <c:manualLayout>
                  <c:x val="1.2905070168355334E-2"/>
                  <c:y val="-7.8306881895495555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37837801219921E-3"/>
                  <c:y val="-8.48196097696778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662B-420A-8C5B-6828112553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7355867414912434E-3"/>
                  <c:y val="-2.21392669396822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200" b="1" baseline="0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CB3-42BE-ADDE-156F3E62D1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7355867414912434E-3"/>
                  <c:y val="-2.1953056874072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200" b="1" baseline="0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CB3-42BE-ADDE-156F3E62D1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8.52851349337019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200" b="1" baseline="0">
                      <a:solidFill>
                        <a:srgbClr val="00206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CB3-42BE-ADDE-156F3E62D1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7355867414912434E-3"/>
                  <c:y val="7.17804791899839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1694834268640579E-3"/>
                  <c:y val="1.8645670145825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62B-420A-8C5B-6828112553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8677933707456299E-3"/>
                  <c:y val="-1.617314576471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CB3-42BE-ADDE-156F3E62D1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7.1694834268640579E-3"/>
                  <c:y val="-1.370370433171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8.6033801122368525E-3"/>
                  <c:y val="5.8730161421622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 baseline="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Arkusz1!$A$2:$A$20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Arkusz1!$C$2:$C$20</c:f>
              <c:numCache>
                <c:formatCode>General</c:formatCode>
                <c:ptCount val="19"/>
                <c:pt idx="0">
                  <c:v>495</c:v>
                </c:pt>
                <c:pt idx="1">
                  <c:v>1523</c:v>
                </c:pt>
                <c:pt idx="2">
                  <c:v>1589</c:v>
                </c:pt>
                <c:pt idx="3">
                  <c:v>1644</c:v>
                </c:pt>
                <c:pt idx="4">
                  <c:v>752</c:v>
                </c:pt>
                <c:pt idx="5">
                  <c:v>774</c:v>
                </c:pt>
                <c:pt idx="6">
                  <c:v>818</c:v>
                </c:pt>
                <c:pt idx="7">
                  <c:v>723</c:v>
                </c:pt>
                <c:pt idx="8">
                  <c:v>843</c:v>
                </c:pt>
                <c:pt idx="9">
                  <c:v>1100</c:v>
                </c:pt>
                <c:pt idx="11">
                  <c:v>1076</c:v>
                </c:pt>
                <c:pt idx="12">
                  <c:v>448</c:v>
                </c:pt>
                <c:pt idx="13">
                  <c:v>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CB3-42BE-ADDE-156F3E62D1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numRef>
              <c:f>Arkusz1!$A$2:$A$20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Arkusz1!$D$2:$D$20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10024"/>
        <c:axId val="58039864"/>
      </c:barChart>
      <c:catAx>
        <c:axId val="58010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039864"/>
        <c:crosses val="autoZero"/>
        <c:auto val="1"/>
        <c:lblAlgn val="ctr"/>
        <c:lblOffset val="100"/>
        <c:noMultiLvlLbl val="0"/>
      </c:catAx>
      <c:valAx>
        <c:axId val="5803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01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>
                <a:solidFill>
                  <a:srgbClr val="4B5AC9"/>
                </a:solidFill>
              </a:rPr>
              <a:t>Struktura szkolnictwa ponadgimnazjalnego</a:t>
            </a:r>
          </a:p>
          <a:p>
            <a:pPr>
              <a:defRPr/>
            </a:pPr>
            <a:r>
              <a:rPr lang="pl-PL" dirty="0">
                <a:solidFill>
                  <a:srgbClr val="4B5AC9"/>
                </a:solidFill>
              </a:rPr>
              <a:t> Rok szkolny 2017/2018</a:t>
            </a:r>
            <a:endParaRPr lang="en-US" dirty="0">
              <a:solidFill>
                <a:srgbClr val="4B5AC9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3"/>
              <c:layout>
                <c:manualLayout>
                  <c:x val="1.6776385523924894E-2"/>
                  <c:y val="4.490225359761083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B9-4A0A-A9FC-9436B5C509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Arkusz1!$A$2:$A$5</c:f>
              <c:strCache>
                <c:ptCount val="4"/>
                <c:pt idx="0">
                  <c:v>Licea ogólnokształcące</c:v>
                </c:pt>
                <c:pt idx="1">
                  <c:v>Technika</c:v>
                </c:pt>
                <c:pt idx="2">
                  <c:v>Branżowe szkoły I stopnia</c:v>
                </c:pt>
                <c:pt idx="3">
                  <c:v>Klasy zasadniczych szkół zawodowych</c:v>
                </c:pt>
              </c:strCache>
            </c:strRef>
          </c:cat>
          <c:val>
            <c:numRef>
              <c:f>Arkusz1!$B$2:$B$5</c:f>
              <c:numCache>
                <c:formatCode>#,##0</c:formatCode>
                <c:ptCount val="4"/>
                <c:pt idx="0">
                  <c:v>2231</c:v>
                </c:pt>
                <c:pt idx="1">
                  <c:v>2317</c:v>
                </c:pt>
                <c:pt idx="2">
                  <c:v>219</c:v>
                </c:pt>
                <c:pt idx="3">
                  <c:v>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B9-4A0A-A9FC-9436B5C50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08928065131244"/>
          <c:y val="3.5741180672007995E-2"/>
          <c:w val="0.64958983649970603"/>
          <c:h val="0.888809744391307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Subwencja oświatowa</c:v>
                </c:pt>
              </c:strCache>
            </c:strRef>
          </c:tx>
          <c:invertIfNegative val="0"/>
          <c:cat>
            <c:numRef>
              <c:f>Arkusz1!$A$2:$A$12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Arkusz1!$B$2:$B$12</c:f>
              <c:numCache>
                <c:formatCode>#,##0</c:formatCode>
                <c:ptCount val="11"/>
                <c:pt idx="0">
                  <c:v>73832828</c:v>
                </c:pt>
                <c:pt idx="1">
                  <c:v>82706365</c:v>
                </c:pt>
                <c:pt idx="2">
                  <c:v>91928508</c:v>
                </c:pt>
                <c:pt idx="3">
                  <c:v>97054745</c:v>
                </c:pt>
                <c:pt idx="4">
                  <c:v>103295700</c:v>
                </c:pt>
                <c:pt idx="5">
                  <c:v>110722527</c:v>
                </c:pt>
                <c:pt idx="6">
                  <c:v>114944897</c:v>
                </c:pt>
                <c:pt idx="7">
                  <c:v>118065007</c:v>
                </c:pt>
                <c:pt idx="8">
                  <c:v>116912865</c:v>
                </c:pt>
                <c:pt idx="9">
                  <c:v>122607576</c:v>
                </c:pt>
                <c:pt idx="10">
                  <c:v>125018735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80-475C-844C-ACB5687556E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Niedoszacowanie subwencji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4102564102564361E-3"/>
                  <c:y val="-0.14789454071175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051282051282211E-3"/>
                  <c:y val="-0.15063332850271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25641025641025E-3"/>
                  <c:y val="-0.13420060175696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4515575292079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051406963840212E-3"/>
                  <c:y val="-0.16706605524846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025641025641025E-3"/>
                  <c:y val="-0.13420060175696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3967817733888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051282051282211E-3"/>
                  <c:y val="-0.12050666280217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0833333333333412E-2"/>
                  <c:y val="-0.11502908722025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7628205128205128E-2"/>
                  <c:y val="-8.2677965136741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403846153846154E-2"/>
                  <c:y val="-8.204416219834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980-475C-844C-ACB568755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Arkusz1!$C$2:$C$12</c:f>
              <c:numCache>
                <c:formatCode>#,##0</c:formatCode>
                <c:ptCount val="11"/>
                <c:pt idx="0">
                  <c:v>17248106</c:v>
                </c:pt>
                <c:pt idx="1">
                  <c:v>16608523</c:v>
                </c:pt>
                <c:pt idx="2">
                  <c:v>15904005</c:v>
                </c:pt>
                <c:pt idx="3">
                  <c:v>19366482</c:v>
                </c:pt>
                <c:pt idx="4">
                  <c:v>22227805</c:v>
                </c:pt>
                <c:pt idx="5">
                  <c:v>19978056</c:v>
                </c:pt>
                <c:pt idx="6">
                  <c:v>16104993</c:v>
                </c:pt>
                <c:pt idx="7">
                  <c:v>11514629</c:v>
                </c:pt>
                <c:pt idx="8">
                  <c:v>21673052</c:v>
                </c:pt>
                <c:pt idx="9">
                  <c:v>22992313.449999996</c:v>
                </c:pt>
                <c:pt idx="10">
                  <c:v>22628154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980-475C-844C-ACB5687556E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invertIfNegative val="0"/>
          <c:cat>
            <c:numRef>
              <c:f>Arkusz1!$A$2:$A$12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Arkusz1!$D$2:$D$12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980-475C-844C-ACB568755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422624"/>
        <c:axId val="58506408"/>
      </c:barChart>
      <c:catAx>
        <c:axId val="5842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58506408"/>
        <c:crosses val="autoZero"/>
        <c:auto val="1"/>
        <c:lblAlgn val="ctr"/>
        <c:lblOffset val="100"/>
        <c:noMultiLvlLbl val="0"/>
      </c:catAx>
      <c:valAx>
        <c:axId val="585064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l-PL"/>
          </a:p>
        </c:txPr>
        <c:crossAx val="5842262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0553904627912865"/>
          <c:y val="6.2625509802703904E-3"/>
          <c:w val="0.18411966475667871"/>
          <c:h val="0.21787552878013092"/>
        </c:manualLayout>
      </c:layout>
      <c:overlay val="0"/>
      <c:txPr>
        <a:bodyPr/>
        <a:lstStyle/>
        <a:p>
          <a:pPr>
            <a:defRPr sz="12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99512921461738"/>
          <c:y val="3.5741180672008002E-2"/>
          <c:w val="0.6630818502434761"/>
          <c:h val="0.879219674071313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Subwencja oświatowa</c:v>
                </c:pt>
              </c:strCache>
            </c:strRef>
          </c:tx>
          <c:invertIfNegative val="0"/>
          <c:cat>
            <c:numRef>
              <c:f>Arkusz1!$A$2:$A$12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Arkusz1!$B$2:$B$12</c:f>
              <c:numCache>
                <c:formatCode>#,##0</c:formatCode>
                <c:ptCount val="11"/>
                <c:pt idx="0">
                  <c:v>30986488</c:v>
                </c:pt>
                <c:pt idx="1">
                  <c:v>34039516</c:v>
                </c:pt>
                <c:pt idx="2">
                  <c:v>37587536</c:v>
                </c:pt>
                <c:pt idx="3">
                  <c:v>40212005</c:v>
                </c:pt>
                <c:pt idx="4">
                  <c:v>41560386</c:v>
                </c:pt>
                <c:pt idx="5">
                  <c:v>45515645</c:v>
                </c:pt>
                <c:pt idx="6">
                  <c:v>47280485</c:v>
                </c:pt>
                <c:pt idx="7">
                  <c:v>50524380</c:v>
                </c:pt>
                <c:pt idx="8">
                  <c:v>53516149</c:v>
                </c:pt>
                <c:pt idx="9">
                  <c:v>57968277</c:v>
                </c:pt>
                <c:pt idx="10">
                  <c:v>61396869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56-411F-AA25-2B21CCD1639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Niedoszacowanie subwencji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4102564102564378E-3"/>
                  <c:y val="-0.14789454071175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051282051282215E-3"/>
                  <c:y val="-0.15063332850271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25578016784776E-3"/>
                  <c:y val="-0.16706605524846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604143280929623E-3"/>
                  <c:y val="-0.1944539331580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259442595428551E-3"/>
                  <c:y val="-0.18075999420325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629721297714375E-3"/>
                  <c:y val="-0.18349878199421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812429842789287E-3"/>
                  <c:y val="-0.18075999420325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051156033569466E-3"/>
                  <c:y val="-0.15337233194625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0833333333333412E-2"/>
                  <c:y val="-0.11502908722025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2309501670011996E-2"/>
                  <c:y val="-8.5416968580281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403846153846154E-2"/>
                  <c:y val="-8.204416219834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256-411F-AA25-2B21CCD163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Arkusz1!$C$2:$C$12</c:f>
              <c:numCache>
                <c:formatCode>#,##0</c:formatCode>
                <c:ptCount val="11"/>
                <c:pt idx="0">
                  <c:v>12914835</c:v>
                </c:pt>
                <c:pt idx="1">
                  <c:v>12401817</c:v>
                </c:pt>
                <c:pt idx="2">
                  <c:v>13551314</c:v>
                </c:pt>
                <c:pt idx="3">
                  <c:v>14454102</c:v>
                </c:pt>
                <c:pt idx="4">
                  <c:v>17266026</c:v>
                </c:pt>
                <c:pt idx="5">
                  <c:v>14645107</c:v>
                </c:pt>
                <c:pt idx="6">
                  <c:v>14400283</c:v>
                </c:pt>
                <c:pt idx="7">
                  <c:v>11258356</c:v>
                </c:pt>
                <c:pt idx="8">
                  <c:v>15740505</c:v>
                </c:pt>
                <c:pt idx="9">
                  <c:v>16846716</c:v>
                </c:pt>
                <c:pt idx="10">
                  <c:v>14283644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256-411F-AA25-2B21CCD1639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invertIfNegative val="0"/>
          <c:cat>
            <c:numRef>
              <c:f>Arkusz1!$A$2:$A$12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Arkusz1!$D$2:$D$12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256-411F-AA25-2B21CCD16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657720"/>
        <c:axId val="58658104"/>
      </c:barChart>
      <c:catAx>
        <c:axId val="58657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58658104"/>
        <c:crosses val="autoZero"/>
        <c:auto val="1"/>
        <c:lblAlgn val="ctr"/>
        <c:lblOffset val="100"/>
        <c:noMultiLvlLbl val="0"/>
      </c:catAx>
      <c:valAx>
        <c:axId val="586581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l-PL"/>
          </a:p>
        </c:txPr>
        <c:crossAx val="5865772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216085193216156"/>
          <c:y val="6.2625509802703904E-3"/>
          <c:w val="0.16822814584443263"/>
          <c:h val="0.21239795319821425"/>
        </c:manualLayout>
      </c:layout>
      <c:overlay val="0"/>
      <c:txPr>
        <a:bodyPr/>
        <a:lstStyle/>
        <a:p>
          <a:pPr>
            <a:defRPr sz="12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99512921461738"/>
          <c:y val="3.5741180672008002E-2"/>
          <c:w val="0.6596908293714504"/>
          <c:h val="0.879219674071313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Subwencja oświatowa</c:v>
                </c:pt>
              </c:strCache>
            </c:strRef>
          </c:tx>
          <c:invertIfNegative val="0"/>
          <c:cat>
            <c:numRef>
              <c:f>Arkusz1!$A$2:$A$12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Arkusz1!$B$2:$B$12</c:f>
              <c:numCache>
                <c:formatCode>#,##0</c:formatCode>
                <c:ptCount val="11"/>
                <c:pt idx="0">
                  <c:v>42846340</c:v>
                </c:pt>
                <c:pt idx="1">
                  <c:v>48666849</c:v>
                </c:pt>
                <c:pt idx="2">
                  <c:v>54340972</c:v>
                </c:pt>
                <c:pt idx="3">
                  <c:v>56842740</c:v>
                </c:pt>
                <c:pt idx="4">
                  <c:v>61735314</c:v>
                </c:pt>
                <c:pt idx="5">
                  <c:v>65206882</c:v>
                </c:pt>
                <c:pt idx="6">
                  <c:v>67664412</c:v>
                </c:pt>
                <c:pt idx="7">
                  <c:v>65660600</c:v>
                </c:pt>
                <c:pt idx="8">
                  <c:v>63396716</c:v>
                </c:pt>
                <c:pt idx="9">
                  <c:v>64639299</c:v>
                </c:pt>
                <c:pt idx="10">
                  <c:v>63621866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D6-4361-B933-B1543C0EC93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Niedoszacowanie subwencji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4102564102564395E-3"/>
                  <c:y val="-0.14789454071175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D6-4361-B933-B1543C0EC9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051282051282219E-3"/>
                  <c:y val="-0.15063332850271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D6-4361-B933-B1543C0EC93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025641025641025E-3"/>
                  <c:y val="-0.13420060175696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D6-4361-B933-B1543C0EC93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4515575292079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D6-4361-B933-B1543C0EC93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051282051282219E-3"/>
                  <c:y val="-0.13693938954792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D6-4361-B933-B1543C0EC93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025641025641025E-3"/>
                  <c:y val="-0.13420060175696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D6-4361-B933-B1543C0EC93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13967817733888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D6-4361-B933-B1543C0EC93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051282051282219E-3"/>
                  <c:y val="-0.12050666280217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5D6-4361-B933-B1543C0EC93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8076923076923114E-3"/>
                  <c:y val="-0.11502908722025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D6-4361-B933-B1543C0EC93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7628205128205128E-2"/>
                  <c:y val="-9.6371904091533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D6-4361-B933-B1543C0EC93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403846153846154E-2"/>
                  <c:y val="-9.573810115313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D6-4361-B933-B1543C0EC93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Arkusz1!$C$2:$C$12</c:f>
              <c:numCache>
                <c:formatCode>#,##0</c:formatCode>
                <c:ptCount val="11"/>
                <c:pt idx="0">
                  <c:v>4333271</c:v>
                </c:pt>
                <c:pt idx="1">
                  <c:v>4206707</c:v>
                </c:pt>
                <c:pt idx="2">
                  <c:v>2352691</c:v>
                </c:pt>
                <c:pt idx="3">
                  <c:v>4912380</c:v>
                </c:pt>
                <c:pt idx="4">
                  <c:v>4961779</c:v>
                </c:pt>
                <c:pt idx="5">
                  <c:v>5332949</c:v>
                </c:pt>
                <c:pt idx="6">
                  <c:v>1704710</c:v>
                </c:pt>
                <c:pt idx="7">
                  <c:v>256273</c:v>
                </c:pt>
                <c:pt idx="8">
                  <c:v>5932548</c:v>
                </c:pt>
                <c:pt idx="9">
                  <c:v>6145598</c:v>
                </c:pt>
                <c:pt idx="10">
                  <c:v>8344510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5D6-4361-B933-B1543C0EC93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invertIfNegative val="0"/>
          <c:cat>
            <c:numRef>
              <c:f>Arkusz1!$A$2:$A$12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Arkusz1!$D$2:$D$12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5D6-4361-B933-B1543C0EC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722632"/>
        <c:axId val="198175936"/>
      </c:barChart>
      <c:catAx>
        <c:axId val="58722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198175936"/>
        <c:crosses val="autoZero"/>
        <c:auto val="1"/>
        <c:lblAlgn val="ctr"/>
        <c:lblOffset val="100"/>
        <c:noMultiLvlLbl val="0"/>
      </c:catAx>
      <c:valAx>
        <c:axId val="1981759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l-PL"/>
          </a:p>
        </c:txPr>
        <c:crossAx val="5872263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0008339590620092"/>
          <c:y val="6.2625509802703835E-3"/>
          <c:w val="0.18619255427557857"/>
          <c:h val="0.18501007528862939"/>
        </c:manualLayout>
      </c:layout>
      <c:overlay val="0"/>
      <c:txPr>
        <a:bodyPr/>
        <a:lstStyle/>
        <a:p>
          <a:pPr>
            <a:defRPr sz="12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dirty="0">
                <a:solidFill>
                  <a:srgbClr val="0070C0"/>
                </a:solidFill>
              </a:rPr>
              <a:t>Wydatki </a:t>
            </a:r>
            <a:r>
              <a:rPr lang="en-US" dirty="0" smtClean="0">
                <a:solidFill>
                  <a:srgbClr val="0070C0"/>
                </a:solidFill>
              </a:rPr>
              <a:t>inwestycyjne</a:t>
            </a:r>
            <a:r>
              <a:rPr lang="pl-PL" dirty="0" smtClean="0">
                <a:solidFill>
                  <a:srgbClr val="0070C0"/>
                </a:solidFill>
              </a:rPr>
              <a:t> w latach 1999 – 2017</a:t>
            </a:r>
          </a:p>
          <a:p>
            <a:pPr algn="l">
              <a:defRPr/>
            </a:pPr>
            <a:r>
              <a:rPr lang="pl-PL" dirty="0" smtClean="0">
                <a:solidFill>
                  <a:srgbClr val="0070C0"/>
                </a:solidFill>
              </a:rPr>
              <a:t>Nakłady razem:</a:t>
            </a:r>
            <a:r>
              <a:rPr lang="pl-PL" baseline="0" dirty="0" smtClean="0">
                <a:solidFill>
                  <a:srgbClr val="0070C0"/>
                </a:solidFill>
              </a:rPr>
              <a:t> 119 612 100 zł</a:t>
            </a:r>
            <a:endParaRPr lang="en-US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4767576112232741"/>
          <c:y val="3.45316000742920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895426849124073"/>
          <c:y val="4.9022531921337577E-2"/>
          <c:w val="0.8147741726015133"/>
          <c:h val="0.879219674071313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 inwestycyjne</c:v>
                </c:pt>
              </c:strCache>
            </c:strRef>
          </c:tx>
          <c:invertIfNegative val="0"/>
          <c:dPt>
            <c:idx val="18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1.520424933628066E-3"/>
                  <c:y val="-0.21910302327667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408498672561319E-3"/>
                  <c:y val="-0.21910302327667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408498672561319E-3"/>
                  <c:y val="-0.20814787211284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20424933628066E-3"/>
                  <c:y val="-0.18897635757613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8623756978517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20424933628066E-3"/>
                  <c:y val="-0.16706605524846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0409695857548402E-3"/>
                  <c:y val="-0.107472755383248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20424933628066E-3"/>
                  <c:y val="-0.14515575292079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0.22458059885859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520424933628066E-3"/>
                  <c:y val="-0.27935635467776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0.34782604945172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9765524137164883E-2"/>
                  <c:y val="-0.34533482475265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128594907079295E-2"/>
                  <c:y val="-0.24922968897722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8245099203536799E-2"/>
                  <c:y val="-0.1944539331580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5612748008842007E-3"/>
                  <c:y val="-0.1478945407117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520424933628066E-3"/>
                  <c:y val="-0.25196847676817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0.33413211049693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520424933628066E-3"/>
                  <c:y val="-0.27113999130488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1.520305215129354E-3"/>
                  <c:y val="-0.28815020221169568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Arkusz1!$B$2:$B$20</c:f>
              <c:numCache>
                <c:formatCode>#,##0</c:formatCode>
                <c:ptCount val="19"/>
                <c:pt idx="0">
                  <c:v>3640139</c:v>
                </c:pt>
                <c:pt idx="1">
                  <c:v>3646973</c:v>
                </c:pt>
                <c:pt idx="2">
                  <c:v>3884325</c:v>
                </c:pt>
                <c:pt idx="3">
                  <c:v>2680307</c:v>
                </c:pt>
                <c:pt idx="4">
                  <c:v>1347715</c:v>
                </c:pt>
                <c:pt idx="5">
                  <c:v>2278920</c:v>
                </c:pt>
                <c:pt idx="6">
                  <c:v>556081</c:v>
                </c:pt>
                <c:pt idx="7">
                  <c:v>1196634</c:v>
                </c:pt>
                <c:pt idx="8">
                  <c:v>6018232</c:v>
                </c:pt>
                <c:pt idx="9">
                  <c:v>7764697</c:v>
                </c:pt>
                <c:pt idx="10">
                  <c:v>10930360</c:v>
                </c:pt>
                <c:pt idx="11">
                  <c:v>17830853</c:v>
                </c:pt>
                <c:pt idx="12">
                  <c:v>14087222</c:v>
                </c:pt>
                <c:pt idx="13">
                  <c:v>9535682</c:v>
                </c:pt>
                <c:pt idx="14">
                  <c:v>1746513</c:v>
                </c:pt>
                <c:pt idx="15">
                  <c:v>7568763</c:v>
                </c:pt>
                <c:pt idx="16">
                  <c:v>9477574</c:v>
                </c:pt>
                <c:pt idx="17">
                  <c:v>6745159</c:v>
                </c:pt>
                <c:pt idx="18">
                  <c:v>8675950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D6-4361-B933-B1543C0EC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176720"/>
        <c:axId val="198177112"/>
      </c:barChart>
      <c:catAx>
        <c:axId val="19817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pl-PL"/>
          </a:p>
        </c:txPr>
        <c:crossAx val="198177112"/>
        <c:crosses val="autoZero"/>
        <c:auto val="1"/>
        <c:lblAlgn val="ctr"/>
        <c:lblOffset val="100"/>
        <c:noMultiLvlLbl val="0"/>
      </c:catAx>
      <c:valAx>
        <c:axId val="198177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l-PL"/>
          </a:p>
        </c:txPr>
        <c:crossAx val="19817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318418130426286E-2"/>
          <c:y val="4.4109195402298851E-2"/>
          <c:w val="0.65995873712901498"/>
          <c:h val="0.84651348538329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Art. 205 ust. 1 Rada Miasta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SP 1</c:v>
                </c:pt>
                <c:pt idx="1">
                  <c:v>SP 2</c:v>
                </c:pt>
                <c:pt idx="2">
                  <c:v>SP 3</c:v>
                </c:pt>
                <c:pt idx="3">
                  <c:v>SP 8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13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Art. 205 ust. 2 Rodzice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SP 1</c:v>
                </c:pt>
                <c:pt idx="1">
                  <c:v>SP 2</c:v>
                </c:pt>
                <c:pt idx="2">
                  <c:v>SP 3</c:v>
                </c:pt>
                <c:pt idx="3">
                  <c:v>SP 8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56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83264"/>
        <c:axId val="305310896"/>
      </c:barChart>
      <c:catAx>
        <c:axId val="6008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5310896"/>
        <c:crosses val="autoZero"/>
        <c:auto val="1"/>
        <c:lblAlgn val="ctr"/>
        <c:lblOffset val="100"/>
        <c:noMultiLvlLbl val="0"/>
      </c:catAx>
      <c:valAx>
        <c:axId val="30531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0832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73368741166969731"/>
          <c:y val="0.36546610552991327"/>
          <c:w val="0.23586387038158688"/>
          <c:h val="0.263320662503393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318418130426286E-2"/>
          <c:y val="2.9741379310344842E-2"/>
          <c:w val="0.65995873712901498"/>
          <c:h val="0.875249117567201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Art. 205 ust. 4 Rada Miasta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SP 1</c:v>
                </c:pt>
                <c:pt idx="1">
                  <c:v>SP 2</c:v>
                </c:pt>
                <c:pt idx="2">
                  <c:v>SP 3</c:v>
                </c:pt>
                <c:pt idx="3">
                  <c:v>SP 8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0</c:v>
                </c:pt>
                <c:pt idx="1">
                  <c:v>21</c:v>
                </c:pt>
                <c:pt idx="2">
                  <c:v>14</c:v>
                </c:pt>
                <c:pt idx="3">
                  <c:v>31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Art. 205 ust. 5 Rodzice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SP 1</c:v>
                </c:pt>
                <c:pt idx="1">
                  <c:v>SP 2</c:v>
                </c:pt>
                <c:pt idx="2">
                  <c:v>SP 3</c:v>
                </c:pt>
                <c:pt idx="3">
                  <c:v>SP 8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50</c:v>
                </c:pt>
                <c:pt idx="1">
                  <c:v>14</c:v>
                </c:pt>
                <c:pt idx="2">
                  <c:v>55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311680"/>
        <c:axId val="305312072"/>
      </c:barChart>
      <c:catAx>
        <c:axId val="30531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5312072"/>
        <c:crosses val="autoZero"/>
        <c:auto val="1"/>
        <c:lblAlgn val="ctr"/>
        <c:lblOffset val="100"/>
        <c:noMultiLvlLbl val="0"/>
      </c:catAx>
      <c:valAx>
        <c:axId val="305312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3116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71766177064405545"/>
          <c:y val="0.36833966874830332"/>
          <c:w val="0.2727228447405613"/>
          <c:h val="0.263320662503393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6F962-9B0C-4BF1-BF3E-7044282D8D8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52F3D73-276C-4F9A-8CDB-E18241664837}">
      <dgm:prSet phldrT="[Tekst]" custT="1"/>
      <dgm:spPr/>
      <dgm:t>
        <a:bodyPr/>
        <a:lstStyle/>
        <a:p>
          <a:r>
            <a:rPr lang="pl-PL" sz="1800" b="1" dirty="0">
              <a:solidFill>
                <a:srgbClr val="0070C0"/>
              </a:solidFill>
            </a:rPr>
            <a:t>Do 31.08.2017</a:t>
          </a:r>
        </a:p>
      </dgm:t>
    </dgm:pt>
    <dgm:pt modelId="{D52036A3-20C2-4CC5-B7CD-CA97E2EDCE0E}" type="parTrans" cxnId="{D5E5F0ED-1E62-4BBA-8AEF-B68A6DDBB397}">
      <dgm:prSet/>
      <dgm:spPr/>
      <dgm:t>
        <a:bodyPr/>
        <a:lstStyle/>
        <a:p>
          <a:endParaRPr lang="pl-PL"/>
        </a:p>
      </dgm:t>
    </dgm:pt>
    <dgm:pt modelId="{7281892B-CB05-47FD-8EE6-0EF3BE204BAB}" type="sibTrans" cxnId="{D5E5F0ED-1E62-4BBA-8AEF-B68A6DDBB397}">
      <dgm:prSet/>
      <dgm:spPr/>
      <dgm:t>
        <a:bodyPr/>
        <a:lstStyle/>
        <a:p>
          <a:endParaRPr lang="pl-PL"/>
        </a:p>
      </dgm:t>
    </dgm:pt>
    <dgm:pt modelId="{723A91BA-818F-41CD-BA3A-D3E307833A9B}">
      <dgm:prSet phldrT="[Tekst]"/>
      <dgm:spPr/>
      <dgm:t>
        <a:bodyPr/>
        <a:lstStyle/>
        <a:p>
          <a:r>
            <a:rPr lang="pl-PL" b="1" dirty="0">
              <a:solidFill>
                <a:srgbClr val="00B050"/>
              </a:solidFill>
            </a:rPr>
            <a:t>6 szkół podstawowych</a:t>
          </a:r>
        </a:p>
      </dgm:t>
    </dgm:pt>
    <dgm:pt modelId="{FAD455DF-5456-400B-8BD8-6145F6E070F5}" type="parTrans" cxnId="{5FA5E1E1-CA1C-4311-99E9-93D8B9B69D9F}">
      <dgm:prSet/>
      <dgm:spPr/>
      <dgm:t>
        <a:bodyPr/>
        <a:lstStyle/>
        <a:p>
          <a:endParaRPr lang="pl-PL"/>
        </a:p>
      </dgm:t>
    </dgm:pt>
    <dgm:pt modelId="{6B43E306-5B4D-438C-A96E-144C0981189A}" type="sibTrans" cxnId="{5FA5E1E1-CA1C-4311-99E9-93D8B9B69D9F}">
      <dgm:prSet/>
      <dgm:spPr/>
      <dgm:t>
        <a:bodyPr/>
        <a:lstStyle/>
        <a:p>
          <a:endParaRPr lang="pl-PL"/>
        </a:p>
      </dgm:t>
    </dgm:pt>
    <dgm:pt modelId="{99B0AC9D-1ABD-49B8-9760-F5B522736136}">
      <dgm:prSet phldrT="[Tekst]"/>
      <dgm:spPr/>
      <dgm:t>
        <a:bodyPr/>
        <a:lstStyle/>
        <a:p>
          <a:r>
            <a:rPr lang="pl-PL" b="1" dirty="0">
              <a:solidFill>
                <a:srgbClr val="0070C0"/>
              </a:solidFill>
            </a:rPr>
            <a:t>4 gimnazja</a:t>
          </a:r>
        </a:p>
      </dgm:t>
    </dgm:pt>
    <dgm:pt modelId="{76587CA5-8F72-44E3-80E3-299D029571F7}" type="parTrans" cxnId="{78E2379F-193F-4912-B398-1A4305F78A4B}">
      <dgm:prSet/>
      <dgm:spPr/>
      <dgm:t>
        <a:bodyPr/>
        <a:lstStyle/>
        <a:p>
          <a:endParaRPr lang="pl-PL"/>
        </a:p>
      </dgm:t>
    </dgm:pt>
    <dgm:pt modelId="{8CE6C94C-AB5D-4C90-8383-FADE2796E61A}" type="sibTrans" cxnId="{78E2379F-193F-4912-B398-1A4305F78A4B}">
      <dgm:prSet/>
      <dgm:spPr/>
      <dgm:t>
        <a:bodyPr/>
        <a:lstStyle/>
        <a:p>
          <a:endParaRPr lang="pl-PL"/>
        </a:p>
      </dgm:t>
    </dgm:pt>
    <dgm:pt modelId="{15695EC4-4E4A-4343-ABB9-9D763142E2CC}">
      <dgm:prSet phldrT="[Tekst]"/>
      <dgm:spPr/>
      <dgm:t>
        <a:bodyPr/>
        <a:lstStyle/>
        <a:p>
          <a:r>
            <a:rPr lang="pl-PL" b="1" dirty="0">
              <a:solidFill>
                <a:srgbClr val="008000"/>
              </a:solidFill>
            </a:rPr>
            <a:t>Po 1.09.2017</a:t>
          </a:r>
        </a:p>
      </dgm:t>
    </dgm:pt>
    <dgm:pt modelId="{82BFCD60-BC5F-4B94-932D-36E3267D647F}" type="parTrans" cxnId="{E422E6EE-A0B7-4067-81F0-FAD4EDACAECF}">
      <dgm:prSet/>
      <dgm:spPr/>
      <dgm:t>
        <a:bodyPr/>
        <a:lstStyle/>
        <a:p>
          <a:endParaRPr lang="pl-PL"/>
        </a:p>
      </dgm:t>
    </dgm:pt>
    <dgm:pt modelId="{72762239-8C84-4E87-9EE2-8CD07DEF5E20}" type="sibTrans" cxnId="{E422E6EE-A0B7-4067-81F0-FAD4EDACAECF}">
      <dgm:prSet/>
      <dgm:spPr/>
      <dgm:t>
        <a:bodyPr/>
        <a:lstStyle/>
        <a:p>
          <a:endParaRPr lang="pl-PL"/>
        </a:p>
      </dgm:t>
    </dgm:pt>
    <dgm:pt modelId="{7E4FC273-BBC9-49D4-8C6F-9A6E35B0C7DB}">
      <dgm:prSet phldrT="[Tekst]"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</a:rPr>
            <a:t>12 szkół podstawowych</a:t>
          </a:r>
        </a:p>
      </dgm:t>
    </dgm:pt>
    <dgm:pt modelId="{30A4AF45-BA27-491A-9CA2-E355F4BA337A}" type="parTrans" cxnId="{8EEDA522-6E39-41AB-9F05-148A37046D00}">
      <dgm:prSet/>
      <dgm:spPr/>
      <dgm:t>
        <a:bodyPr/>
        <a:lstStyle/>
        <a:p>
          <a:endParaRPr lang="pl-PL"/>
        </a:p>
      </dgm:t>
    </dgm:pt>
    <dgm:pt modelId="{9BD5F80D-F7EF-4793-A882-2A071204B06E}" type="sibTrans" cxnId="{8EEDA522-6E39-41AB-9F05-148A37046D00}">
      <dgm:prSet/>
      <dgm:spPr/>
      <dgm:t>
        <a:bodyPr/>
        <a:lstStyle/>
        <a:p>
          <a:endParaRPr lang="pl-PL"/>
        </a:p>
      </dgm:t>
    </dgm:pt>
    <dgm:pt modelId="{F1B802F6-8E3A-44B3-B7D3-A488C859C454}">
      <dgm:prSet phldrT="[Teks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/>
            <a:t>2  zespoły </a:t>
          </a:r>
          <a:r>
            <a:rPr lang="pl-PL" b="1" dirty="0" smtClean="0">
              <a:solidFill>
                <a:srgbClr val="00B050"/>
              </a:solidFill>
            </a:rPr>
            <a:t>sp </a:t>
          </a:r>
          <a:r>
            <a:rPr lang="pl-PL" b="1" dirty="0" smtClean="0"/>
            <a:t>+ </a:t>
          </a:r>
          <a:r>
            <a:rPr lang="pl-PL" b="1" dirty="0" smtClean="0">
              <a:solidFill>
                <a:srgbClr val="0070C0"/>
              </a:solidFill>
            </a:rPr>
            <a:t>g</a:t>
          </a:r>
          <a:endParaRPr lang="pl-PL" b="1" dirty="0">
            <a:solidFill>
              <a:srgbClr val="0070C0"/>
            </a:solidFill>
          </a:endParaRPr>
        </a:p>
      </dgm:t>
    </dgm:pt>
    <dgm:pt modelId="{176239B4-CD62-4BBB-93B0-BB980687592E}" type="parTrans" cxnId="{3D18C00E-1EB0-4F16-A9F9-278646E75E91}">
      <dgm:prSet/>
      <dgm:spPr/>
      <dgm:t>
        <a:bodyPr/>
        <a:lstStyle/>
        <a:p>
          <a:endParaRPr lang="pl-PL"/>
        </a:p>
      </dgm:t>
    </dgm:pt>
    <dgm:pt modelId="{4FDCF198-520B-4A3E-AD1A-C79C0896A25B}" type="sibTrans" cxnId="{3D18C00E-1EB0-4F16-A9F9-278646E75E91}">
      <dgm:prSet/>
      <dgm:spPr/>
      <dgm:t>
        <a:bodyPr/>
        <a:lstStyle/>
        <a:p>
          <a:endParaRPr lang="pl-PL"/>
        </a:p>
      </dgm:t>
    </dgm:pt>
    <dgm:pt modelId="{B7EE6E2A-3EC1-45CB-9021-03088879B608}" type="pres">
      <dgm:prSet presAssocID="{AA66F962-9B0C-4BF1-BF3E-7044282D8D8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F03FC8E-0789-4AC8-9A30-5113F6184B46}" type="pres">
      <dgm:prSet presAssocID="{352F3D73-276C-4F9A-8CDB-E18241664837}" presName="posSpace" presStyleCnt="0"/>
      <dgm:spPr/>
    </dgm:pt>
    <dgm:pt modelId="{4526EFE1-8AB9-413F-99CE-1B870DA190A2}" type="pres">
      <dgm:prSet presAssocID="{352F3D73-276C-4F9A-8CDB-E18241664837}" presName="vertFlow" presStyleCnt="0"/>
      <dgm:spPr/>
    </dgm:pt>
    <dgm:pt modelId="{1E3CC7DE-C939-4168-9397-77517DA38593}" type="pres">
      <dgm:prSet presAssocID="{352F3D73-276C-4F9A-8CDB-E18241664837}" presName="topSpace" presStyleCnt="0"/>
      <dgm:spPr/>
    </dgm:pt>
    <dgm:pt modelId="{BB45AB97-0F9B-4A17-AA80-2627B085F3A4}" type="pres">
      <dgm:prSet presAssocID="{352F3D73-276C-4F9A-8CDB-E18241664837}" presName="firstComp" presStyleCnt="0"/>
      <dgm:spPr/>
    </dgm:pt>
    <dgm:pt modelId="{B6176734-503C-4F93-873F-3FA742A64E34}" type="pres">
      <dgm:prSet presAssocID="{352F3D73-276C-4F9A-8CDB-E18241664837}" presName="firstChild" presStyleLbl="bgAccFollowNode1" presStyleIdx="0" presStyleCnt="4" custScaleX="106181" custScaleY="29215" custLinFactNeighborX="7279" custLinFactNeighborY="-14329"/>
      <dgm:spPr/>
      <dgm:t>
        <a:bodyPr/>
        <a:lstStyle/>
        <a:p>
          <a:endParaRPr lang="pl-PL"/>
        </a:p>
      </dgm:t>
    </dgm:pt>
    <dgm:pt modelId="{3AFACCEC-EF00-4BAB-BD45-3FA9B10D3F44}" type="pres">
      <dgm:prSet presAssocID="{352F3D73-276C-4F9A-8CDB-E1824166483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88D401-AC68-4EB2-90DB-99B1A9EFB3BD}" type="pres">
      <dgm:prSet presAssocID="{99B0AC9D-1ABD-49B8-9760-F5B522736136}" presName="comp" presStyleCnt="0"/>
      <dgm:spPr/>
    </dgm:pt>
    <dgm:pt modelId="{4AD5F803-B362-4648-8191-D52DDA6D9266}" type="pres">
      <dgm:prSet presAssocID="{99B0AC9D-1ABD-49B8-9760-F5B522736136}" presName="child" presStyleLbl="bgAccFollowNode1" presStyleIdx="1" presStyleCnt="4" custScaleX="64736" custScaleY="27191" custLinFactNeighborX="5651" custLinFactNeighborY="-4462"/>
      <dgm:spPr/>
      <dgm:t>
        <a:bodyPr/>
        <a:lstStyle/>
        <a:p>
          <a:endParaRPr lang="pl-PL"/>
        </a:p>
      </dgm:t>
    </dgm:pt>
    <dgm:pt modelId="{3FFC2516-E630-499E-81F4-43F2FAE8A5BE}" type="pres">
      <dgm:prSet presAssocID="{99B0AC9D-1ABD-49B8-9760-F5B52273613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7BCBC7-B23D-4FCF-8EE4-F772A0524B90}" type="pres">
      <dgm:prSet presAssocID="{352F3D73-276C-4F9A-8CDB-E18241664837}" presName="negSpace" presStyleCnt="0"/>
      <dgm:spPr/>
    </dgm:pt>
    <dgm:pt modelId="{569B6189-5257-416F-B388-CA3FBEBE06CC}" type="pres">
      <dgm:prSet presAssocID="{352F3D73-276C-4F9A-8CDB-E18241664837}" presName="circle" presStyleLbl="node1" presStyleIdx="0" presStyleCnt="2" custScaleY="67445" custLinFactNeighborX="4330" custLinFactNeighborY="-46261"/>
      <dgm:spPr/>
      <dgm:t>
        <a:bodyPr/>
        <a:lstStyle/>
        <a:p>
          <a:endParaRPr lang="pl-PL"/>
        </a:p>
      </dgm:t>
    </dgm:pt>
    <dgm:pt modelId="{6D8D61AD-4576-4E5F-8C56-B6D4AC93B3C2}" type="pres">
      <dgm:prSet presAssocID="{7281892B-CB05-47FD-8EE6-0EF3BE204BAB}" presName="transSpace" presStyleCnt="0"/>
      <dgm:spPr/>
    </dgm:pt>
    <dgm:pt modelId="{047EFF31-062E-49B2-8A2C-0FE0567C1E4F}" type="pres">
      <dgm:prSet presAssocID="{15695EC4-4E4A-4343-ABB9-9D763142E2CC}" presName="posSpace" presStyleCnt="0"/>
      <dgm:spPr/>
    </dgm:pt>
    <dgm:pt modelId="{B38CAD32-BBD4-4BC1-9493-14B38A87502F}" type="pres">
      <dgm:prSet presAssocID="{15695EC4-4E4A-4343-ABB9-9D763142E2CC}" presName="vertFlow" presStyleCnt="0"/>
      <dgm:spPr/>
    </dgm:pt>
    <dgm:pt modelId="{DEC0B2BF-01DE-4F6D-ABD1-4A1C28D3EA2F}" type="pres">
      <dgm:prSet presAssocID="{15695EC4-4E4A-4343-ABB9-9D763142E2CC}" presName="topSpace" presStyleCnt="0"/>
      <dgm:spPr/>
    </dgm:pt>
    <dgm:pt modelId="{2A75C3FB-1D52-436B-A5AA-2CE14CE2580D}" type="pres">
      <dgm:prSet presAssocID="{15695EC4-4E4A-4343-ABB9-9D763142E2CC}" presName="firstComp" presStyleCnt="0"/>
      <dgm:spPr/>
    </dgm:pt>
    <dgm:pt modelId="{C86AD743-8482-4674-ABA3-3B078482536D}" type="pres">
      <dgm:prSet presAssocID="{15695EC4-4E4A-4343-ABB9-9D763142E2CC}" presName="firstChild" presStyleLbl="bgAccFollowNode1" presStyleIdx="2" presStyleCnt="4" custScaleX="93764" custScaleY="83016" custLinFactNeighborX="-11375" custLinFactNeighborY="-3316"/>
      <dgm:spPr/>
      <dgm:t>
        <a:bodyPr/>
        <a:lstStyle/>
        <a:p>
          <a:endParaRPr lang="pl-PL"/>
        </a:p>
      </dgm:t>
    </dgm:pt>
    <dgm:pt modelId="{E6FB0847-EB0F-4CD2-9EB2-193412673451}" type="pres">
      <dgm:prSet presAssocID="{15695EC4-4E4A-4343-ABB9-9D763142E2CC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378E85-5FAE-4E35-AF2B-E025715B4F16}" type="pres">
      <dgm:prSet presAssocID="{F1B802F6-8E3A-44B3-B7D3-A488C859C454}" presName="comp" presStyleCnt="0"/>
      <dgm:spPr/>
    </dgm:pt>
    <dgm:pt modelId="{06869A86-5978-4A3A-ABB5-2B3B9162088C}" type="pres">
      <dgm:prSet presAssocID="{F1B802F6-8E3A-44B3-B7D3-A488C859C454}" presName="child" presStyleLbl="bgAccFollowNode1" presStyleIdx="3" presStyleCnt="4" custScaleX="100000" custScaleY="48167" custLinFactX="-56519" custLinFactNeighborX="-100000" custLinFactNeighborY="-14839"/>
      <dgm:spPr/>
      <dgm:t>
        <a:bodyPr/>
        <a:lstStyle/>
        <a:p>
          <a:endParaRPr lang="pl-PL"/>
        </a:p>
      </dgm:t>
    </dgm:pt>
    <dgm:pt modelId="{DB46F149-F1F0-4802-A3EA-7196EDD5DF6B}" type="pres">
      <dgm:prSet presAssocID="{F1B802F6-8E3A-44B3-B7D3-A488C859C454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4897E9-C776-4B40-BE83-9742CFC6335B}" type="pres">
      <dgm:prSet presAssocID="{15695EC4-4E4A-4343-ABB9-9D763142E2CC}" presName="negSpace" presStyleCnt="0"/>
      <dgm:spPr/>
    </dgm:pt>
    <dgm:pt modelId="{146ED454-5EEB-42EA-8D1E-7EB54D156AC7}" type="pres">
      <dgm:prSet presAssocID="{15695EC4-4E4A-4343-ABB9-9D763142E2CC}" presName="circle" presStyleLbl="node1" presStyleIdx="1" presStyleCnt="2" custScaleY="72040" custLinFactNeighborX="4118" custLinFactNeighborY="-46261"/>
      <dgm:spPr/>
      <dgm:t>
        <a:bodyPr/>
        <a:lstStyle/>
        <a:p>
          <a:endParaRPr lang="pl-PL"/>
        </a:p>
      </dgm:t>
    </dgm:pt>
  </dgm:ptLst>
  <dgm:cxnLst>
    <dgm:cxn modelId="{D5E5F0ED-1E62-4BBA-8AEF-B68A6DDBB397}" srcId="{AA66F962-9B0C-4BF1-BF3E-7044282D8D84}" destId="{352F3D73-276C-4F9A-8CDB-E18241664837}" srcOrd="0" destOrd="0" parTransId="{D52036A3-20C2-4CC5-B7CD-CA97E2EDCE0E}" sibTransId="{7281892B-CB05-47FD-8EE6-0EF3BE204BAB}"/>
    <dgm:cxn modelId="{46357B7A-0E70-486D-AF6E-031767A19523}" type="presOf" srcId="{F1B802F6-8E3A-44B3-B7D3-A488C859C454}" destId="{DB46F149-F1F0-4802-A3EA-7196EDD5DF6B}" srcOrd="1" destOrd="0" presId="urn:microsoft.com/office/officeart/2005/8/layout/hList9"/>
    <dgm:cxn modelId="{2DF2F2E3-4EC2-4238-B6D3-3B1C66F0E2CB}" type="presOf" srcId="{99B0AC9D-1ABD-49B8-9760-F5B522736136}" destId="{4AD5F803-B362-4648-8191-D52DDA6D9266}" srcOrd="0" destOrd="0" presId="urn:microsoft.com/office/officeart/2005/8/layout/hList9"/>
    <dgm:cxn modelId="{25F59DF4-C358-4911-A27B-2DBD79A2028D}" type="presOf" srcId="{352F3D73-276C-4F9A-8CDB-E18241664837}" destId="{569B6189-5257-416F-B388-CA3FBEBE06CC}" srcOrd="0" destOrd="0" presId="urn:microsoft.com/office/officeart/2005/8/layout/hList9"/>
    <dgm:cxn modelId="{3D18C00E-1EB0-4F16-A9F9-278646E75E91}" srcId="{15695EC4-4E4A-4343-ABB9-9D763142E2CC}" destId="{F1B802F6-8E3A-44B3-B7D3-A488C859C454}" srcOrd="1" destOrd="0" parTransId="{176239B4-CD62-4BBB-93B0-BB980687592E}" sibTransId="{4FDCF198-520B-4A3E-AD1A-C79C0896A25B}"/>
    <dgm:cxn modelId="{2EE50D5E-D9F4-420E-9F6B-B8D00ABDEE8E}" type="presOf" srcId="{99B0AC9D-1ABD-49B8-9760-F5B522736136}" destId="{3FFC2516-E630-499E-81F4-43F2FAE8A5BE}" srcOrd="1" destOrd="0" presId="urn:microsoft.com/office/officeart/2005/8/layout/hList9"/>
    <dgm:cxn modelId="{C5E50D39-0F06-44BE-818D-A32E010A4E40}" type="presOf" srcId="{AA66F962-9B0C-4BF1-BF3E-7044282D8D84}" destId="{B7EE6E2A-3EC1-45CB-9021-03088879B608}" srcOrd="0" destOrd="0" presId="urn:microsoft.com/office/officeart/2005/8/layout/hList9"/>
    <dgm:cxn modelId="{5FA5E1E1-CA1C-4311-99E9-93D8B9B69D9F}" srcId="{352F3D73-276C-4F9A-8CDB-E18241664837}" destId="{723A91BA-818F-41CD-BA3A-D3E307833A9B}" srcOrd="0" destOrd="0" parTransId="{FAD455DF-5456-400B-8BD8-6145F6E070F5}" sibTransId="{6B43E306-5B4D-438C-A96E-144C0981189A}"/>
    <dgm:cxn modelId="{680D82F2-9D9B-40C5-B53E-A6165BED155D}" type="presOf" srcId="{7E4FC273-BBC9-49D4-8C6F-9A6E35B0C7DB}" destId="{E6FB0847-EB0F-4CD2-9EB2-193412673451}" srcOrd="1" destOrd="0" presId="urn:microsoft.com/office/officeart/2005/8/layout/hList9"/>
    <dgm:cxn modelId="{B919F4FF-E5B1-4E2C-BF07-B41A3E6DD991}" type="presOf" srcId="{7E4FC273-BBC9-49D4-8C6F-9A6E35B0C7DB}" destId="{C86AD743-8482-4674-ABA3-3B078482536D}" srcOrd="0" destOrd="0" presId="urn:microsoft.com/office/officeart/2005/8/layout/hList9"/>
    <dgm:cxn modelId="{E422E6EE-A0B7-4067-81F0-FAD4EDACAECF}" srcId="{AA66F962-9B0C-4BF1-BF3E-7044282D8D84}" destId="{15695EC4-4E4A-4343-ABB9-9D763142E2CC}" srcOrd="1" destOrd="0" parTransId="{82BFCD60-BC5F-4B94-932D-36E3267D647F}" sibTransId="{72762239-8C84-4E87-9EE2-8CD07DEF5E20}"/>
    <dgm:cxn modelId="{AA3FC0BA-CD0F-4A19-9BD3-399A527260A9}" type="presOf" srcId="{F1B802F6-8E3A-44B3-B7D3-A488C859C454}" destId="{06869A86-5978-4A3A-ABB5-2B3B9162088C}" srcOrd="0" destOrd="0" presId="urn:microsoft.com/office/officeart/2005/8/layout/hList9"/>
    <dgm:cxn modelId="{8EEDA522-6E39-41AB-9F05-148A37046D00}" srcId="{15695EC4-4E4A-4343-ABB9-9D763142E2CC}" destId="{7E4FC273-BBC9-49D4-8C6F-9A6E35B0C7DB}" srcOrd="0" destOrd="0" parTransId="{30A4AF45-BA27-491A-9CA2-E355F4BA337A}" sibTransId="{9BD5F80D-F7EF-4793-A882-2A071204B06E}"/>
    <dgm:cxn modelId="{C8ED0F46-D86E-49D9-86D5-20FF78BDE3E4}" type="presOf" srcId="{723A91BA-818F-41CD-BA3A-D3E307833A9B}" destId="{B6176734-503C-4F93-873F-3FA742A64E34}" srcOrd="0" destOrd="0" presId="urn:microsoft.com/office/officeart/2005/8/layout/hList9"/>
    <dgm:cxn modelId="{78E2379F-193F-4912-B398-1A4305F78A4B}" srcId="{352F3D73-276C-4F9A-8CDB-E18241664837}" destId="{99B0AC9D-1ABD-49B8-9760-F5B522736136}" srcOrd="1" destOrd="0" parTransId="{76587CA5-8F72-44E3-80E3-299D029571F7}" sibTransId="{8CE6C94C-AB5D-4C90-8383-FADE2796E61A}"/>
    <dgm:cxn modelId="{54E72D5B-1177-45F3-A9A3-6C1C8FBA00BF}" type="presOf" srcId="{15695EC4-4E4A-4343-ABB9-9D763142E2CC}" destId="{146ED454-5EEB-42EA-8D1E-7EB54D156AC7}" srcOrd="0" destOrd="0" presId="urn:microsoft.com/office/officeart/2005/8/layout/hList9"/>
    <dgm:cxn modelId="{5096E18F-4CEA-44FE-A11F-C26814829D7F}" type="presOf" srcId="{723A91BA-818F-41CD-BA3A-D3E307833A9B}" destId="{3AFACCEC-EF00-4BAB-BD45-3FA9B10D3F44}" srcOrd="1" destOrd="0" presId="urn:microsoft.com/office/officeart/2005/8/layout/hList9"/>
    <dgm:cxn modelId="{3107A85B-4A5B-4737-B9F7-D99979617F36}" type="presParOf" srcId="{B7EE6E2A-3EC1-45CB-9021-03088879B608}" destId="{5F03FC8E-0789-4AC8-9A30-5113F6184B46}" srcOrd="0" destOrd="0" presId="urn:microsoft.com/office/officeart/2005/8/layout/hList9"/>
    <dgm:cxn modelId="{0CDC4E71-61A3-40DE-88E0-CDF3EFAC57C3}" type="presParOf" srcId="{B7EE6E2A-3EC1-45CB-9021-03088879B608}" destId="{4526EFE1-8AB9-413F-99CE-1B870DA190A2}" srcOrd="1" destOrd="0" presId="urn:microsoft.com/office/officeart/2005/8/layout/hList9"/>
    <dgm:cxn modelId="{EBF8D93F-47DA-4F45-952F-74C677058DD8}" type="presParOf" srcId="{4526EFE1-8AB9-413F-99CE-1B870DA190A2}" destId="{1E3CC7DE-C939-4168-9397-77517DA38593}" srcOrd="0" destOrd="0" presId="urn:microsoft.com/office/officeart/2005/8/layout/hList9"/>
    <dgm:cxn modelId="{37CCB678-E6FE-493E-AF12-ABE24C7564EA}" type="presParOf" srcId="{4526EFE1-8AB9-413F-99CE-1B870DA190A2}" destId="{BB45AB97-0F9B-4A17-AA80-2627B085F3A4}" srcOrd="1" destOrd="0" presId="urn:microsoft.com/office/officeart/2005/8/layout/hList9"/>
    <dgm:cxn modelId="{F5276319-2F5A-4155-8756-7F1EE4BCE649}" type="presParOf" srcId="{BB45AB97-0F9B-4A17-AA80-2627B085F3A4}" destId="{B6176734-503C-4F93-873F-3FA742A64E34}" srcOrd="0" destOrd="0" presId="urn:microsoft.com/office/officeart/2005/8/layout/hList9"/>
    <dgm:cxn modelId="{A332C1DA-CF9B-4295-8E4F-D4F85EAA6471}" type="presParOf" srcId="{BB45AB97-0F9B-4A17-AA80-2627B085F3A4}" destId="{3AFACCEC-EF00-4BAB-BD45-3FA9B10D3F44}" srcOrd="1" destOrd="0" presId="urn:microsoft.com/office/officeart/2005/8/layout/hList9"/>
    <dgm:cxn modelId="{7AC666A8-FCEA-418F-A51B-033FD924BBB3}" type="presParOf" srcId="{4526EFE1-8AB9-413F-99CE-1B870DA190A2}" destId="{6788D401-AC68-4EB2-90DB-99B1A9EFB3BD}" srcOrd="2" destOrd="0" presId="urn:microsoft.com/office/officeart/2005/8/layout/hList9"/>
    <dgm:cxn modelId="{8CC273E2-36DF-40D0-A53F-9959E6B5DB7C}" type="presParOf" srcId="{6788D401-AC68-4EB2-90DB-99B1A9EFB3BD}" destId="{4AD5F803-B362-4648-8191-D52DDA6D9266}" srcOrd="0" destOrd="0" presId="urn:microsoft.com/office/officeart/2005/8/layout/hList9"/>
    <dgm:cxn modelId="{CBE0ED2D-EE82-4047-8D35-CD5CF3119D73}" type="presParOf" srcId="{6788D401-AC68-4EB2-90DB-99B1A9EFB3BD}" destId="{3FFC2516-E630-499E-81F4-43F2FAE8A5BE}" srcOrd="1" destOrd="0" presId="urn:microsoft.com/office/officeart/2005/8/layout/hList9"/>
    <dgm:cxn modelId="{93E61350-5B15-4A3B-AC73-8FDDF9F98E19}" type="presParOf" srcId="{B7EE6E2A-3EC1-45CB-9021-03088879B608}" destId="{7F7BCBC7-B23D-4FCF-8EE4-F772A0524B90}" srcOrd="2" destOrd="0" presId="urn:microsoft.com/office/officeart/2005/8/layout/hList9"/>
    <dgm:cxn modelId="{25116A9C-484C-45A3-A9EA-7076705AD93B}" type="presParOf" srcId="{B7EE6E2A-3EC1-45CB-9021-03088879B608}" destId="{569B6189-5257-416F-B388-CA3FBEBE06CC}" srcOrd="3" destOrd="0" presId="urn:microsoft.com/office/officeart/2005/8/layout/hList9"/>
    <dgm:cxn modelId="{FE8710EF-4F0D-4F51-97A9-32AA690A4642}" type="presParOf" srcId="{B7EE6E2A-3EC1-45CB-9021-03088879B608}" destId="{6D8D61AD-4576-4E5F-8C56-B6D4AC93B3C2}" srcOrd="4" destOrd="0" presId="urn:microsoft.com/office/officeart/2005/8/layout/hList9"/>
    <dgm:cxn modelId="{1CAD1DED-3912-4F24-8D2E-4056682FF1CF}" type="presParOf" srcId="{B7EE6E2A-3EC1-45CB-9021-03088879B608}" destId="{047EFF31-062E-49B2-8A2C-0FE0567C1E4F}" srcOrd="5" destOrd="0" presId="urn:microsoft.com/office/officeart/2005/8/layout/hList9"/>
    <dgm:cxn modelId="{02322015-B51D-44E1-92E7-A54EA10BBCC1}" type="presParOf" srcId="{B7EE6E2A-3EC1-45CB-9021-03088879B608}" destId="{B38CAD32-BBD4-4BC1-9493-14B38A87502F}" srcOrd="6" destOrd="0" presId="urn:microsoft.com/office/officeart/2005/8/layout/hList9"/>
    <dgm:cxn modelId="{002DC7F7-D978-409F-90D5-5DE731685EA2}" type="presParOf" srcId="{B38CAD32-BBD4-4BC1-9493-14B38A87502F}" destId="{DEC0B2BF-01DE-4F6D-ABD1-4A1C28D3EA2F}" srcOrd="0" destOrd="0" presId="urn:microsoft.com/office/officeart/2005/8/layout/hList9"/>
    <dgm:cxn modelId="{ED14407E-1EFF-4EBA-9058-62C0AA446CB9}" type="presParOf" srcId="{B38CAD32-BBD4-4BC1-9493-14B38A87502F}" destId="{2A75C3FB-1D52-436B-A5AA-2CE14CE2580D}" srcOrd="1" destOrd="0" presId="urn:microsoft.com/office/officeart/2005/8/layout/hList9"/>
    <dgm:cxn modelId="{13DF60B5-FB43-441F-9477-172898DB8B0A}" type="presParOf" srcId="{2A75C3FB-1D52-436B-A5AA-2CE14CE2580D}" destId="{C86AD743-8482-4674-ABA3-3B078482536D}" srcOrd="0" destOrd="0" presId="urn:microsoft.com/office/officeart/2005/8/layout/hList9"/>
    <dgm:cxn modelId="{A0A81D72-06B2-46EF-AF10-90817A4C3D05}" type="presParOf" srcId="{2A75C3FB-1D52-436B-A5AA-2CE14CE2580D}" destId="{E6FB0847-EB0F-4CD2-9EB2-193412673451}" srcOrd="1" destOrd="0" presId="urn:microsoft.com/office/officeart/2005/8/layout/hList9"/>
    <dgm:cxn modelId="{9CDD0289-7D9A-4DFE-8F17-C2E68BC41366}" type="presParOf" srcId="{B38CAD32-BBD4-4BC1-9493-14B38A87502F}" destId="{27378E85-5FAE-4E35-AF2B-E025715B4F16}" srcOrd="2" destOrd="0" presId="urn:microsoft.com/office/officeart/2005/8/layout/hList9"/>
    <dgm:cxn modelId="{5873FE86-FEEF-429A-A8FA-9E80C9FC3C25}" type="presParOf" srcId="{27378E85-5FAE-4E35-AF2B-E025715B4F16}" destId="{06869A86-5978-4A3A-ABB5-2B3B9162088C}" srcOrd="0" destOrd="0" presId="urn:microsoft.com/office/officeart/2005/8/layout/hList9"/>
    <dgm:cxn modelId="{E00DB264-099C-4B96-850F-5096617210B3}" type="presParOf" srcId="{27378E85-5FAE-4E35-AF2B-E025715B4F16}" destId="{DB46F149-F1F0-4802-A3EA-7196EDD5DF6B}" srcOrd="1" destOrd="0" presId="urn:microsoft.com/office/officeart/2005/8/layout/hList9"/>
    <dgm:cxn modelId="{960B1096-11D6-4099-974E-2E76F480078A}" type="presParOf" srcId="{B7EE6E2A-3EC1-45CB-9021-03088879B608}" destId="{464897E9-C776-4B40-BE83-9742CFC6335B}" srcOrd="7" destOrd="0" presId="urn:microsoft.com/office/officeart/2005/8/layout/hList9"/>
    <dgm:cxn modelId="{06C030A4-CC74-4C5F-AA62-CCEE09420153}" type="presParOf" srcId="{B7EE6E2A-3EC1-45CB-9021-03088879B608}" destId="{146ED454-5EEB-42EA-8D1E-7EB54D156AC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6F962-9B0C-4BF1-BF3E-7044282D8D8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52F3D73-276C-4F9A-8CDB-E18241664837}">
      <dgm:prSet phldrT="[Tekst]" custT="1"/>
      <dgm:spPr/>
      <dgm:t>
        <a:bodyPr/>
        <a:lstStyle/>
        <a:p>
          <a:r>
            <a:rPr lang="pl-PL" sz="2200" b="1" dirty="0">
              <a:solidFill>
                <a:srgbClr val="0070C0"/>
              </a:solidFill>
            </a:rPr>
            <a:t>Do 31.08.2017</a:t>
          </a:r>
        </a:p>
      </dgm:t>
    </dgm:pt>
    <dgm:pt modelId="{D52036A3-20C2-4CC5-B7CD-CA97E2EDCE0E}" type="parTrans" cxnId="{D5E5F0ED-1E62-4BBA-8AEF-B68A6DDBB397}">
      <dgm:prSet/>
      <dgm:spPr/>
      <dgm:t>
        <a:bodyPr/>
        <a:lstStyle/>
        <a:p>
          <a:endParaRPr lang="pl-PL"/>
        </a:p>
      </dgm:t>
    </dgm:pt>
    <dgm:pt modelId="{7281892B-CB05-47FD-8EE6-0EF3BE204BAB}" type="sibTrans" cxnId="{D5E5F0ED-1E62-4BBA-8AEF-B68A6DDBB397}">
      <dgm:prSet/>
      <dgm:spPr/>
      <dgm:t>
        <a:bodyPr/>
        <a:lstStyle/>
        <a:p>
          <a:endParaRPr lang="pl-PL"/>
        </a:p>
      </dgm:t>
    </dgm:pt>
    <dgm:pt modelId="{723A91BA-818F-41CD-BA3A-D3E307833A9B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0070C0"/>
              </a:solidFill>
            </a:rPr>
            <a:t>4 zasadnicze szkoły zawodowe </a:t>
          </a:r>
          <a:endParaRPr lang="pl-PL" sz="2000" b="1" dirty="0">
            <a:solidFill>
              <a:srgbClr val="0070C0"/>
            </a:solidFill>
          </a:endParaRPr>
        </a:p>
      </dgm:t>
    </dgm:pt>
    <dgm:pt modelId="{FAD455DF-5456-400B-8BD8-6145F6E070F5}" type="parTrans" cxnId="{5FA5E1E1-CA1C-4311-99E9-93D8B9B69D9F}">
      <dgm:prSet/>
      <dgm:spPr/>
      <dgm:t>
        <a:bodyPr/>
        <a:lstStyle/>
        <a:p>
          <a:endParaRPr lang="pl-PL"/>
        </a:p>
      </dgm:t>
    </dgm:pt>
    <dgm:pt modelId="{6B43E306-5B4D-438C-A96E-144C0981189A}" type="sibTrans" cxnId="{5FA5E1E1-CA1C-4311-99E9-93D8B9B69D9F}">
      <dgm:prSet/>
      <dgm:spPr/>
      <dgm:t>
        <a:bodyPr/>
        <a:lstStyle/>
        <a:p>
          <a:endParaRPr lang="pl-PL"/>
        </a:p>
      </dgm:t>
    </dgm:pt>
    <dgm:pt modelId="{15695EC4-4E4A-4343-ABB9-9D763142E2CC}">
      <dgm:prSet phldrT="[Tekst]"/>
      <dgm:spPr/>
      <dgm:t>
        <a:bodyPr/>
        <a:lstStyle/>
        <a:p>
          <a:r>
            <a:rPr lang="pl-PL" b="1" dirty="0">
              <a:solidFill>
                <a:srgbClr val="008000"/>
              </a:solidFill>
            </a:rPr>
            <a:t>Po 1.09.2017</a:t>
          </a:r>
        </a:p>
      </dgm:t>
    </dgm:pt>
    <dgm:pt modelId="{82BFCD60-BC5F-4B94-932D-36E3267D647F}" type="parTrans" cxnId="{E422E6EE-A0B7-4067-81F0-FAD4EDACAECF}">
      <dgm:prSet/>
      <dgm:spPr/>
      <dgm:t>
        <a:bodyPr/>
        <a:lstStyle/>
        <a:p>
          <a:endParaRPr lang="pl-PL"/>
        </a:p>
      </dgm:t>
    </dgm:pt>
    <dgm:pt modelId="{72762239-8C84-4E87-9EE2-8CD07DEF5E20}" type="sibTrans" cxnId="{E422E6EE-A0B7-4067-81F0-FAD4EDACAECF}">
      <dgm:prSet/>
      <dgm:spPr/>
      <dgm:t>
        <a:bodyPr/>
        <a:lstStyle/>
        <a:p>
          <a:endParaRPr lang="pl-PL"/>
        </a:p>
      </dgm:t>
    </dgm:pt>
    <dgm:pt modelId="{7E4FC273-BBC9-49D4-8C6F-9A6E35B0C7DB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00B050"/>
              </a:solidFill>
            </a:rPr>
            <a:t>4 branżowe szkoły     I stopnia</a:t>
          </a:r>
          <a:endParaRPr lang="pl-PL" sz="2400" b="1" dirty="0">
            <a:solidFill>
              <a:srgbClr val="00B050"/>
            </a:solidFill>
          </a:endParaRPr>
        </a:p>
      </dgm:t>
    </dgm:pt>
    <dgm:pt modelId="{30A4AF45-BA27-491A-9CA2-E355F4BA337A}" type="parTrans" cxnId="{8EEDA522-6E39-41AB-9F05-148A37046D00}">
      <dgm:prSet/>
      <dgm:spPr/>
      <dgm:t>
        <a:bodyPr/>
        <a:lstStyle/>
        <a:p>
          <a:endParaRPr lang="pl-PL"/>
        </a:p>
      </dgm:t>
    </dgm:pt>
    <dgm:pt modelId="{9BD5F80D-F7EF-4793-A882-2A071204B06E}" type="sibTrans" cxnId="{8EEDA522-6E39-41AB-9F05-148A37046D00}">
      <dgm:prSet/>
      <dgm:spPr/>
      <dgm:t>
        <a:bodyPr/>
        <a:lstStyle/>
        <a:p>
          <a:endParaRPr lang="pl-PL"/>
        </a:p>
      </dgm:t>
    </dgm:pt>
    <dgm:pt modelId="{B7EE6E2A-3EC1-45CB-9021-03088879B608}" type="pres">
      <dgm:prSet presAssocID="{AA66F962-9B0C-4BF1-BF3E-7044282D8D8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F03FC8E-0789-4AC8-9A30-5113F6184B46}" type="pres">
      <dgm:prSet presAssocID="{352F3D73-276C-4F9A-8CDB-E18241664837}" presName="posSpace" presStyleCnt="0"/>
      <dgm:spPr/>
    </dgm:pt>
    <dgm:pt modelId="{4526EFE1-8AB9-413F-99CE-1B870DA190A2}" type="pres">
      <dgm:prSet presAssocID="{352F3D73-276C-4F9A-8CDB-E18241664837}" presName="vertFlow" presStyleCnt="0"/>
      <dgm:spPr/>
    </dgm:pt>
    <dgm:pt modelId="{1E3CC7DE-C939-4168-9397-77517DA38593}" type="pres">
      <dgm:prSet presAssocID="{352F3D73-276C-4F9A-8CDB-E18241664837}" presName="topSpace" presStyleCnt="0"/>
      <dgm:spPr/>
    </dgm:pt>
    <dgm:pt modelId="{BB45AB97-0F9B-4A17-AA80-2627B085F3A4}" type="pres">
      <dgm:prSet presAssocID="{352F3D73-276C-4F9A-8CDB-E18241664837}" presName="firstComp" presStyleCnt="0"/>
      <dgm:spPr/>
    </dgm:pt>
    <dgm:pt modelId="{B6176734-503C-4F93-873F-3FA742A64E34}" type="pres">
      <dgm:prSet presAssocID="{352F3D73-276C-4F9A-8CDB-E18241664837}" presName="firstChild" presStyleLbl="bgAccFollowNode1" presStyleIdx="0" presStyleCnt="2" custScaleX="117061" custScaleY="88932" custLinFactNeighborX="-5688" custLinFactNeighborY="5056"/>
      <dgm:spPr/>
      <dgm:t>
        <a:bodyPr/>
        <a:lstStyle/>
        <a:p>
          <a:endParaRPr lang="pl-PL"/>
        </a:p>
      </dgm:t>
    </dgm:pt>
    <dgm:pt modelId="{3AFACCEC-EF00-4BAB-BD45-3FA9B10D3F44}" type="pres">
      <dgm:prSet presAssocID="{352F3D73-276C-4F9A-8CDB-E1824166483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7BCBC7-B23D-4FCF-8EE4-F772A0524B90}" type="pres">
      <dgm:prSet presAssocID="{352F3D73-276C-4F9A-8CDB-E18241664837}" presName="negSpace" presStyleCnt="0"/>
      <dgm:spPr/>
    </dgm:pt>
    <dgm:pt modelId="{569B6189-5257-416F-B388-CA3FBEBE06CC}" type="pres">
      <dgm:prSet presAssocID="{352F3D73-276C-4F9A-8CDB-E18241664837}" presName="circle" presStyleLbl="node1" presStyleIdx="0" presStyleCnt="2" custScaleX="165627" custScaleY="93305" custLinFactNeighborX="3372" custLinFactNeighborY="-56607"/>
      <dgm:spPr/>
      <dgm:t>
        <a:bodyPr/>
        <a:lstStyle/>
        <a:p>
          <a:endParaRPr lang="pl-PL"/>
        </a:p>
      </dgm:t>
    </dgm:pt>
    <dgm:pt modelId="{6D8D61AD-4576-4E5F-8C56-B6D4AC93B3C2}" type="pres">
      <dgm:prSet presAssocID="{7281892B-CB05-47FD-8EE6-0EF3BE204BAB}" presName="transSpace" presStyleCnt="0"/>
      <dgm:spPr/>
    </dgm:pt>
    <dgm:pt modelId="{047EFF31-062E-49B2-8A2C-0FE0567C1E4F}" type="pres">
      <dgm:prSet presAssocID="{15695EC4-4E4A-4343-ABB9-9D763142E2CC}" presName="posSpace" presStyleCnt="0"/>
      <dgm:spPr/>
    </dgm:pt>
    <dgm:pt modelId="{B38CAD32-BBD4-4BC1-9493-14B38A87502F}" type="pres">
      <dgm:prSet presAssocID="{15695EC4-4E4A-4343-ABB9-9D763142E2CC}" presName="vertFlow" presStyleCnt="0"/>
      <dgm:spPr/>
    </dgm:pt>
    <dgm:pt modelId="{DEC0B2BF-01DE-4F6D-ABD1-4A1C28D3EA2F}" type="pres">
      <dgm:prSet presAssocID="{15695EC4-4E4A-4343-ABB9-9D763142E2CC}" presName="topSpace" presStyleCnt="0"/>
      <dgm:spPr/>
    </dgm:pt>
    <dgm:pt modelId="{2A75C3FB-1D52-436B-A5AA-2CE14CE2580D}" type="pres">
      <dgm:prSet presAssocID="{15695EC4-4E4A-4343-ABB9-9D763142E2CC}" presName="firstComp" presStyleCnt="0"/>
      <dgm:spPr/>
    </dgm:pt>
    <dgm:pt modelId="{C86AD743-8482-4674-ABA3-3B078482536D}" type="pres">
      <dgm:prSet presAssocID="{15695EC4-4E4A-4343-ABB9-9D763142E2CC}" presName="firstChild" presStyleLbl="bgAccFollowNode1" presStyleIdx="1" presStyleCnt="2" custScaleX="137406" custScaleY="87238" custLinFactNeighborX="-31089" custLinFactNeighborY="5925"/>
      <dgm:spPr/>
      <dgm:t>
        <a:bodyPr/>
        <a:lstStyle/>
        <a:p>
          <a:endParaRPr lang="pl-PL"/>
        </a:p>
      </dgm:t>
    </dgm:pt>
    <dgm:pt modelId="{E6FB0847-EB0F-4CD2-9EB2-193412673451}" type="pres">
      <dgm:prSet presAssocID="{15695EC4-4E4A-4343-ABB9-9D763142E2CC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4897E9-C776-4B40-BE83-9742CFC6335B}" type="pres">
      <dgm:prSet presAssocID="{15695EC4-4E4A-4343-ABB9-9D763142E2CC}" presName="negSpace" presStyleCnt="0"/>
      <dgm:spPr/>
    </dgm:pt>
    <dgm:pt modelId="{146ED454-5EEB-42EA-8D1E-7EB54D156AC7}" type="pres">
      <dgm:prSet presAssocID="{15695EC4-4E4A-4343-ABB9-9D763142E2CC}" presName="circle" presStyleLbl="node1" presStyleIdx="1" presStyleCnt="2" custScaleX="153962" custScaleY="86641" custLinFactNeighborX="-23096" custLinFactNeighborY="-52377"/>
      <dgm:spPr/>
      <dgm:t>
        <a:bodyPr/>
        <a:lstStyle/>
        <a:p>
          <a:endParaRPr lang="pl-PL"/>
        </a:p>
      </dgm:t>
    </dgm:pt>
  </dgm:ptLst>
  <dgm:cxnLst>
    <dgm:cxn modelId="{D5E5F0ED-1E62-4BBA-8AEF-B68A6DDBB397}" srcId="{AA66F962-9B0C-4BF1-BF3E-7044282D8D84}" destId="{352F3D73-276C-4F9A-8CDB-E18241664837}" srcOrd="0" destOrd="0" parTransId="{D52036A3-20C2-4CC5-B7CD-CA97E2EDCE0E}" sibTransId="{7281892B-CB05-47FD-8EE6-0EF3BE204BAB}"/>
    <dgm:cxn modelId="{C55A3780-7D49-452C-A4B1-EB6AE5DC6BCE}" type="presOf" srcId="{723A91BA-818F-41CD-BA3A-D3E307833A9B}" destId="{3AFACCEC-EF00-4BAB-BD45-3FA9B10D3F44}" srcOrd="1" destOrd="0" presId="urn:microsoft.com/office/officeart/2005/8/layout/hList9"/>
    <dgm:cxn modelId="{EE7E8B8A-315D-4794-B48B-D0D95C10BF52}" type="presOf" srcId="{15695EC4-4E4A-4343-ABB9-9D763142E2CC}" destId="{146ED454-5EEB-42EA-8D1E-7EB54D156AC7}" srcOrd="0" destOrd="0" presId="urn:microsoft.com/office/officeart/2005/8/layout/hList9"/>
    <dgm:cxn modelId="{5FA5E1E1-CA1C-4311-99E9-93D8B9B69D9F}" srcId="{352F3D73-276C-4F9A-8CDB-E18241664837}" destId="{723A91BA-818F-41CD-BA3A-D3E307833A9B}" srcOrd="0" destOrd="0" parTransId="{FAD455DF-5456-400B-8BD8-6145F6E070F5}" sibTransId="{6B43E306-5B4D-438C-A96E-144C0981189A}"/>
    <dgm:cxn modelId="{D3C51A1C-3F2C-44FB-88C3-CA0551A24FA6}" type="presOf" srcId="{723A91BA-818F-41CD-BA3A-D3E307833A9B}" destId="{B6176734-503C-4F93-873F-3FA742A64E34}" srcOrd="0" destOrd="0" presId="urn:microsoft.com/office/officeart/2005/8/layout/hList9"/>
    <dgm:cxn modelId="{011A0771-07C5-42C4-852D-78CF47C5600E}" type="presOf" srcId="{7E4FC273-BBC9-49D4-8C6F-9A6E35B0C7DB}" destId="{C86AD743-8482-4674-ABA3-3B078482536D}" srcOrd="0" destOrd="0" presId="urn:microsoft.com/office/officeart/2005/8/layout/hList9"/>
    <dgm:cxn modelId="{2C6F3CE0-3809-4CA6-9397-0B9C8F3F0402}" type="presOf" srcId="{AA66F962-9B0C-4BF1-BF3E-7044282D8D84}" destId="{B7EE6E2A-3EC1-45CB-9021-03088879B608}" srcOrd="0" destOrd="0" presId="urn:microsoft.com/office/officeart/2005/8/layout/hList9"/>
    <dgm:cxn modelId="{E422E6EE-A0B7-4067-81F0-FAD4EDACAECF}" srcId="{AA66F962-9B0C-4BF1-BF3E-7044282D8D84}" destId="{15695EC4-4E4A-4343-ABB9-9D763142E2CC}" srcOrd="1" destOrd="0" parTransId="{82BFCD60-BC5F-4B94-932D-36E3267D647F}" sibTransId="{72762239-8C84-4E87-9EE2-8CD07DEF5E20}"/>
    <dgm:cxn modelId="{062B31AF-B44D-475B-9853-07008593DA6E}" type="presOf" srcId="{352F3D73-276C-4F9A-8CDB-E18241664837}" destId="{569B6189-5257-416F-B388-CA3FBEBE06CC}" srcOrd="0" destOrd="0" presId="urn:microsoft.com/office/officeart/2005/8/layout/hList9"/>
    <dgm:cxn modelId="{8EEDA522-6E39-41AB-9F05-148A37046D00}" srcId="{15695EC4-4E4A-4343-ABB9-9D763142E2CC}" destId="{7E4FC273-BBC9-49D4-8C6F-9A6E35B0C7DB}" srcOrd="0" destOrd="0" parTransId="{30A4AF45-BA27-491A-9CA2-E355F4BA337A}" sibTransId="{9BD5F80D-F7EF-4793-A882-2A071204B06E}"/>
    <dgm:cxn modelId="{9F8E9B67-2B22-41F0-9AF1-276614DDA2ED}" type="presOf" srcId="{7E4FC273-BBC9-49D4-8C6F-9A6E35B0C7DB}" destId="{E6FB0847-EB0F-4CD2-9EB2-193412673451}" srcOrd="1" destOrd="0" presId="urn:microsoft.com/office/officeart/2005/8/layout/hList9"/>
    <dgm:cxn modelId="{DC84ED7F-AD9C-4D03-8BC2-6B5E1F22048E}" type="presParOf" srcId="{B7EE6E2A-3EC1-45CB-9021-03088879B608}" destId="{5F03FC8E-0789-4AC8-9A30-5113F6184B46}" srcOrd="0" destOrd="0" presId="urn:microsoft.com/office/officeart/2005/8/layout/hList9"/>
    <dgm:cxn modelId="{FE8A140B-366B-4AE3-87DF-89B675EFE16D}" type="presParOf" srcId="{B7EE6E2A-3EC1-45CB-9021-03088879B608}" destId="{4526EFE1-8AB9-413F-99CE-1B870DA190A2}" srcOrd="1" destOrd="0" presId="urn:microsoft.com/office/officeart/2005/8/layout/hList9"/>
    <dgm:cxn modelId="{98A53788-2B83-4C4F-B9BA-91C1AB08E39F}" type="presParOf" srcId="{4526EFE1-8AB9-413F-99CE-1B870DA190A2}" destId="{1E3CC7DE-C939-4168-9397-77517DA38593}" srcOrd="0" destOrd="0" presId="urn:microsoft.com/office/officeart/2005/8/layout/hList9"/>
    <dgm:cxn modelId="{ABB6573E-FEB2-41C0-9F66-5B76B43975F8}" type="presParOf" srcId="{4526EFE1-8AB9-413F-99CE-1B870DA190A2}" destId="{BB45AB97-0F9B-4A17-AA80-2627B085F3A4}" srcOrd="1" destOrd="0" presId="urn:microsoft.com/office/officeart/2005/8/layout/hList9"/>
    <dgm:cxn modelId="{50898856-F709-4142-9CF8-BA8A9382D2E9}" type="presParOf" srcId="{BB45AB97-0F9B-4A17-AA80-2627B085F3A4}" destId="{B6176734-503C-4F93-873F-3FA742A64E34}" srcOrd="0" destOrd="0" presId="urn:microsoft.com/office/officeart/2005/8/layout/hList9"/>
    <dgm:cxn modelId="{093F0C97-00BD-466C-9531-3C2BA88E9675}" type="presParOf" srcId="{BB45AB97-0F9B-4A17-AA80-2627B085F3A4}" destId="{3AFACCEC-EF00-4BAB-BD45-3FA9B10D3F44}" srcOrd="1" destOrd="0" presId="urn:microsoft.com/office/officeart/2005/8/layout/hList9"/>
    <dgm:cxn modelId="{774C2C31-4E9A-43D1-B6B9-2493760A2530}" type="presParOf" srcId="{B7EE6E2A-3EC1-45CB-9021-03088879B608}" destId="{7F7BCBC7-B23D-4FCF-8EE4-F772A0524B90}" srcOrd="2" destOrd="0" presId="urn:microsoft.com/office/officeart/2005/8/layout/hList9"/>
    <dgm:cxn modelId="{360DA43F-55F2-4542-8C40-342ABBE4FA8E}" type="presParOf" srcId="{B7EE6E2A-3EC1-45CB-9021-03088879B608}" destId="{569B6189-5257-416F-B388-CA3FBEBE06CC}" srcOrd="3" destOrd="0" presId="urn:microsoft.com/office/officeart/2005/8/layout/hList9"/>
    <dgm:cxn modelId="{B2E149FB-467B-465C-AC41-6C1B34D0915D}" type="presParOf" srcId="{B7EE6E2A-3EC1-45CB-9021-03088879B608}" destId="{6D8D61AD-4576-4E5F-8C56-B6D4AC93B3C2}" srcOrd="4" destOrd="0" presId="urn:microsoft.com/office/officeart/2005/8/layout/hList9"/>
    <dgm:cxn modelId="{06880DAA-6CA7-4B88-AF65-0DA9A1035C21}" type="presParOf" srcId="{B7EE6E2A-3EC1-45CB-9021-03088879B608}" destId="{047EFF31-062E-49B2-8A2C-0FE0567C1E4F}" srcOrd="5" destOrd="0" presId="urn:microsoft.com/office/officeart/2005/8/layout/hList9"/>
    <dgm:cxn modelId="{39123094-7DD1-466B-8F43-A4E8505E3F06}" type="presParOf" srcId="{B7EE6E2A-3EC1-45CB-9021-03088879B608}" destId="{B38CAD32-BBD4-4BC1-9493-14B38A87502F}" srcOrd="6" destOrd="0" presId="urn:microsoft.com/office/officeart/2005/8/layout/hList9"/>
    <dgm:cxn modelId="{25DCD429-49D6-486B-8F4D-20EE27283E59}" type="presParOf" srcId="{B38CAD32-BBD4-4BC1-9493-14B38A87502F}" destId="{DEC0B2BF-01DE-4F6D-ABD1-4A1C28D3EA2F}" srcOrd="0" destOrd="0" presId="urn:microsoft.com/office/officeart/2005/8/layout/hList9"/>
    <dgm:cxn modelId="{9E780052-6328-4F1D-9B98-DFC272B4DF71}" type="presParOf" srcId="{B38CAD32-BBD4-4BC1-9493-14B38A87502F}" destId="{2A75C3FB-1D52-436B-A5AA-2CE14CE2580D}" srcOrd="1" destOrd="0" presId="urn:microsoft.com/office/officeart/2005/8/layout/hList9"/>
    <dgm:cxn modelId="{B41AF7DA-DD04-4D82-BE0B-3145D130CC07}" type="presParOf" srcId="{2A75C3FB-1D52-436B-A5AA-2CE14CE2580D}" destId="{C86AD743-8482-4674-ABA3-3B078482536D}" srcOrd="0" destOrd="0" presId="urn:microsoft.com/office/officeart/2005/8/layout/hList9"/>
    <dgm:cxn modelId="{1FC94CDB-760A-44C9-87CD-0353D9C7B779}" type="presParOf" srcId="{2A75C3FB-1D52-436B-A5AA-2CE14CE2580D}" destId="{E6FB0847-EB0F-4CD2-9EB2-193412673451}" srcOrd="1" destOrd="0" presId="urn:microsoft.com/office/officeart/2005/8/layout/hList9"/>
    <dgm:cxn modelId="{EF0A8D38-5726-45C9-8158-59C9D94DC501}" type="presParOf" srcId="{B7EE6E2A-3EC1-45CB-9021-03088879B608}" destId="{464897E9-C776-4B40-BE83-9742CFC6335B}" srcOrd="7" destOrd="0" presId="urn:microsoft.com/office/officeart/2005/8/layout/hList9"/>
    <dgm:cxn modelId="{648A6C17-AE56-4796-B1BD-540A1F2C14F8}" type="presParOf" srcId="{B7EE6E2A-3EC1-45CB-9021-03088879B608}" destId="{146ED454-5EEB-42EA-8D1E-7EB54D156AC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39F31-2C27-47D6-8105-4D1F665C6FC3}" type="datetimeFigureOut">
              <a:rPr lang="pl-PL" smtClean="0"/>
              <a:pPr/>
              <a:t>2018-01-04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92015-6037-46B3-8970-941A64FF326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457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l-PL" sz="2400" i="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l-PL" sz="2400" i="0" dirty="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2400" i="0" dirty="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</p:grpSp>
      <p:sp>
        <p:nvSpPr>
          <p:cNvPr id="130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130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D588-11E1-4144-B243-44A909DFC3D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BF302-77BF-4C9F-9850-992BFA35BE0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F68D-3DDE-465B-A3C8-DF22E329C0F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D304-4E0B-4E7A-9B60-FF34BF54AB5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853A-9EDE-4FFF-97FC-DF297704E01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93AC-D3FB-46B8-8CB8-6EDE258A9CE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AB6C-A75A-45BE-BDF7-A3EA2412525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6A47-0DA0-4F4D-AFFD-CCF2FAA7863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C46F-BDB7-41BD-A4BC-826D7119898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8FD56-D993-4348-B784-3F7BCEF09B2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C5A6-63E8-4C68-83A7-C5DADE19337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2902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l-PL" sz="2400" i="0" dirty="0">
                <a:latin typeface="Times New Roman" pitchFamily="18" charset="0"/>
              </a:endParaRPr>
            </a:p>
          </p:txBody>
        </p:sp>
        <p:sp>
          <p:nvSpPr>
            <p:cNvPr id="12902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2400" i="0" dirty="0">
                <a:latin typeface="Times New Roman" pitchFamily="18" charset="0"/>
              </a:endParaRPr>
            </a:p>
          </p:txBody>
        </p:sp>
        <p:sp>
          <p:nvSpPr>
            <p:cNvPr id="12902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9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29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 Black" pitchFamily="34" charset="0"/>
              </a:defRPr>
            </a:lvl1pPr>
          </a:lstStyle>
          <a:p>
            <a:pPr>
              <a:defRPr/>
            </a:pPr>
            <a:fld id="{083E7847-A3AA-4029-A483-7BFCC67927A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7799784" cy="160972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/>
            <a:r>
              <a:rPr lang="pl-PL" sz="4200" b="1" dirty="0" smtClean="0">
                <a:solidFill>
                  <a:schemeClr val="bg1"/>
                </a:solidFill>
                <a:latin typeface="Times New Roman" pitchFamily="18" charset="0"/>
              </a:rPr>
              <a:t>O reformie edukacji 2017  </a:t>
            </a:r>
            <a:r>
              <a:rPr lang="pl-PL" sz="42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pl-PL" sz="4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sz="4200" b="1" dirty="0">
                <a:solidFill>
                  <a:schemeClr val="bg1"/>
                </a:solidFill>
                <a:latin typeface="Times New Roman" pitchFamily="18" charset="0"/>
              </a:rPr>
              <a:t>w </a:t>
            </a:r>
            <a:r>
              <a:rPr lang="pl-PL" sz="4200" b="1" dirty="0" smtClean="0">
                <a:solidFill>
                  <a:schemeClr val="bg1"/>
                </a:solidFill>
                <a:latin typeface="Times New Roman" pitchFamily="18" charset="0"/>
              </a:rPr>
              <a:t>MIEŚCIE SIEDLCE</a:t>
            </a:r>
            <a:endParaRPr lang="pl-PL" sz="4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099" name="Picture 7" descr="herb%20siedl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500438"/>
            <a:ext cx="15827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786313" y="5643563"/>
          <a:ext cx="37862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Ref. Sławomir Kurpiewski</a:t>
                      </a:r>
                    </a:p>
                    <a:p>
                      <a:r>
                        <a:rPr lang="pl-PL" dirty="0"/>
                        <a:t>Naczelnik Wydziału</a:t>
                      </a:r>
                      <a:r>
                        <a:rPr lang="pl-PL" baseline="0" dirty="0"/>
                        <a:t> Edukacji</a:t>
                      </a:r>
                      <a:endParaRPr lang="pl-PL" dirty="0"/>
                    </a:p>
                  </a:txBody>
                  <a:tcPr>
                    <a:solidFill>
                      <a:srgbClr val="4B5A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Niedoszacowanie subwencji - gmina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138864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015287" cy="914400"/>
          </a:xfrm>
        </p:spPr>
        <p:txBody>
          <a:bodyPr/>
          <a:lstStyle/>
          <a:p>
            <a:r>
              <a:rPr lang="pl-PL" sz="3200" dirty="0"/>
              <a:t>Niedoszacowanie subwencji - powiat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95536" y="1600200"/>
          <a:ext cx="8352928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015287" cy="914400"/>
          </a:xfrm>
        </p:spPr>
        <p:txBody>
          <a:bodyPr/>
          <a:lstStyle/>
          <a:p>
            <a:r>
              <a:rPr lang="pl-PL" sz="3200" dirty="0" smtClean="0"/>
              <a:t>Wydatki inwestycyjne Miasta Siedlce na oświatę i edukacyjną opiekę wychowawczą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95536" y="1600200"/>
          <a:ext cx="8352928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200" b="1" dirty="0" smtClean="0">
                <a:solidFill>
                  <a:srgbClr val="00B050"/>
                </a:solidFill>
              </a:rPr>
              <a:t>Narada z dyrektorami szkó</a:t>
            </a:r>
            <a:r>
              <a:rPr lang="pl-PL" sz="2200" dirty="0" smtClean="0">
                <a:solidFill>
                  <a:srgbClr val="00B050"/>
                </a:solidFill>
              </a:rPr>
              <a:t>ł </a:t>
            </a:r>
            <a:r>
              <a:rPr lang="pl-PL" sz="2200" dirty="0" smtClean="0"/>
              <a:t>inaugurująca nowy rok szkolny 2017 - 2018 zorganizowana przez Mazowieckiego Kuratora Oświaty </a:t>
            </a:r>
            <a:r>
              <a:rPr lang="pl-PL" sz="2200" b="1" dirty="0" smtClean="0">
                <a:solidFill>
                  <a:srgbClr val="00B050"/>
                </a:solidFill>
              </a:rPr>
              <a:t>z udziałem Wiceminister Edukacji Narodowej</a:t>
            </a:r>
            <a:r>
              <a:rPr lang="pl-PL" sz="2200" dirty="0" smtClean="0"/>
              <a:t> – Teresy Wargockiej w dniu </a:t>
            </a:r>
            <a:r>
              <a:rPr lang="pl-PL" sz="2200" b="1" dirty="0" smtClean="0">
                <a:solidFill>
                  <a:srgbClr val="0070C0"/>
                </a:solidFill>
              </a:rPr>
              <a:t>14.09.2016 r</a:t>
            </a:r>
            <a:r>
              <a:rPr lang="pl-PL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b="1" dirty="0" smtClean="0">
                <a:solidFill>
                  <a:srgbClr val="00B050"/>
                </a:solidFill>
              </a:rPr>
              <a:t>Narada dyrektorów szkół </a:t>
            </a:r>
            <a:r>
              <a:rPr lang="pl-PL" sz="2200" dirty="0" smtClean="0"/>
              <a:t>poświęcona reformie systemu oświaty w obszarze ustroju szkolnego szkół podstawowych i gimnazjów w dniu </a:t>
            </a:r>
            <a:r>
              <a:rPr lang="pl-PL" sz="2200" b="1" dirty="0" smtClean="0">
                <a:solidFill>
                  <a:srgbClr val="0070C0"/>
                </a:solidFill>
              </a:rPr>
              <a:t>21.09.2016 r</a:t>
            </a:r>
            <a:r>
              <a:rPr lang="pl-PL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b="1" dirty="0" smtClean="0">
                <a:solidFill>
                  <a:srgbClr val="00B050"/>
                </a:solidFill>
              </a:rPr>
              <a:t>Prezentacja uwarunkowań organizacyjnych szkół </a:t>
            </a:r>
            <a:r>
              <a:rPr lang="pl-PL" sz="2200" dirty="0" smtClean="0"/>
              <a:t>prowadzonych przez Miasto Siedlce w kontekście reformy oświaty </a:t>
            </a:r>
            <a:r>
              <a:rPr lang="pl-PL" sz="2200" b="1" dirty="0" smtClean="0">
                <a:solidFill>
                  <a:srgbClr val="00B050"/>
                </a:solidFill>
              </a:rPr>
              <a:t>na konferencji w Warszawie organizowanej przez Wojewodę Mazowieckiego z przedstawicielami jednostek samorządu terytorialnego</a:t>
            </a:r>
            <a:r>
              <a:rPr lang="pl-PL" sz="2200" dirty="0" smtClean="0"/>
              <a:t> w dniu </a:t>
            </a:r>
            <a:r>
              <a:rPr lang="pl-PL" sz="2200" b="1" dirty="0" smtClean="0">
                <a:solidFill>
                  <a:srgbClr val="0070C0"/>
                </a:solidFill>
              </a:rPr>
              <a:t>4.10.2016 r</a:t>
            </a:r>
            <a:r>
              <a:rPr lang="pl-PL" sz="22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pl-PL" sz="2400" dirty="0" smtClean="0"/>
          </a:p>
          <a:p>
            <a:pPr marL="457200" indent="-457200">
              <a:buFont typeface="+mj-lt"/>
              <a:buAutoNum type="arabicPeriod"/>
            </a:pPr>
            <a:endParaRPr lang="pl-PL" sz="2400" dirty="0" smtClean="0"/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09600" y="1484784"/>
            <a:ext cx="7924800" cy="4535016"/>
          </a:xfrm>
        </p:spPr>
        <p:txBody>
          <a:bodyPr/>
          <a:lstStyle/>
          <a:p>
            <a:pPr>
              <a:buNone/>
            </a:pPr>
            <a:r>
              <a:rPr lang="pl-PL" sz="2200" dirty="0" smtClean="0"/>
              <a:t>4. Opracowanie </a:t>
            </a:r>
            <a:r>
              <a:rPr lang="pl-PL" sz="2200" b="1" dirty="0" smtClean="0">
                <a:solidFill>
                  <a:srgbClr val="00B050"/>
                </a:solidFill>
              </a:rPr>
              <a:t>projektu założeń dostosowania sieci </a:t>
            </a:r>
            <a:r>
              <a:rPr lang="pl-PL" sz="2200" dirty="0" smtClean="0"/>
              <a:t>szkół prowadzonych przez Miasto Siedlce do reformy edukacji </a:t>
            </a:r>
            <a:r>
              <a:rPr lang="pl-PL" sz="2200" i="1" dirty="0" smtClean="0"/>
              <a:t>(stan prawny na dzień </a:t>
            </a:r>
            <a:r>
              <a:rPr lang="pl-PL" sz="2200" b="1" i="1" dirty="0" smtClean="0">
                <a:solidFill>
                  <a:srgbClr val="0070C0"/>
                </a:solidFill>
              </a:rPr>
              <a:t>9 grudnia 2016 r.</a:t>
            </a:r>
            <a:r>
              <a:rPr lang="pl-PL" sz="2200" dirty="0" smtClean="0"/>
              <a:t>) zawierający m.in. </a:t>
            </a:r>
            <a:r>
              <a:rPr lang="pl-PL" sz="2200" b="1" dirty="0" smtClean="0">
                <a:solidFill>
                  <a:srgbClr val="00B050"/>
                </a:solidFill>
              </a:rPr>
              <a:t>symulację organizacji szkół podstawowych w kolejnych latach 2017 – 2021.</a:t>
            </a:r>
          </a:p>
          <a:p>
            <a:pPr>
              <a:buNone/>
            </a:pPr>
            <a:r>
              <a:rPr lang="pl-PL" sz="2200" dirty="0" smtClean="0"/>
              <a:t>5. </a:t>
            </a:r>
            <a:r>
              <a:rPr lang="pl-PL" sz="2200" b="1" dirty="0" smtClean="0">
                <a:solidFill>
                  <a:srgbClr val="00B050"/>
                </a:solidFill>
              </a:rPr>
              <a:t>Publikacja na stronie internetowej Miasta Siedlce                     </a:t>
            </a:r>
            <a:r>
              <a:rPr lang="pl-PL" sz="2200" dirty="0" smtClean="0"/>
              <a:t>w dniu </a:t>
            </a:r>
            <a:r>
              <a:rPr lang="pl-PL" sz="2200" b="1" dirty="0" smtClean="0">
                <a:solidFill>
                  <a:srgbClr val="0070C0"/>
                </a:solidFill>
              </a:rPr>
              <a:t>11.01.2017</a:t>
            </a:r>
            <a:r>
              <a:rPr lang="pl-PL" sz="2200" dirty="0" smtClean="0"/>
              <a:t> </a:t>
            </a:r>
            <a:r>
              <a:rPr lang="pl-PL" sz="2200" dirty="0" smtClean="0">
                <a:solidFill>
                  <a:srgbClr val="00B050"/>
                </a:solidFill>
              </a:rPr>
              <a:t>prezentacji </a:t>
            </a:r>
            <a:r>
              <a:rPr lang="pl-PL" sz="2200" dirty="0" smtClean="0"/>
              <a:t>zawierającej: </a:t>
            </a:r>
          </a:p>
          <a:p>
            <a:pPr lvl="1">
              <a:buNone/>
            </a:pPr>
            <a:r>
              <a:rPr lang="pl-PL" sz="1800" dirty="0" smtClean="0"/>
              <a:t>- symulację organizacji szkół podstawowych w latach 2017 - 2021; </a:t>
            </a:r>
          </a:p>
          <a:p>
            <a:pPr lvl="1">
              <a:buNone/>
            </a:pPr>
            <a:r>
              <a:rPr lang="pl-PL" sz="1800" dirty="0" smtClean="0"/>
              <a:t>- przekształcenie szkół; </a:t>
            </a:r>
          </a:p>
          <a:p>
            <a:pPr lvl="1">
              <a:buNone/>
            </a:pPr>
            <a:r>
              <a:rPr lang="pl-PL" sz="1800" dirty="0" smtClean="0"/>
              <a:t>- projekt obwodów szkolnych; </a:t>
            </a:r>
          </a:p>
          <a:p>
            <a:pPr lvl="1">
              <a:buNone/>
            </a:pPr>
            <a:r>
              <a:rPr lang="pl-PL" sz="1800" dirty="0" smtClean="0"/>
              <a:t>- link do specjalnie utworzonej przez MEN strony dot. „Reformy Edukacji 2017”.</a:t>
            </a:r>
            <a:endParaRPr lang="pl-PL" sz="1800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dirty="0" smtClean="0"/>
          </a:p>
          <a:p>
            <a:pPr marL="457200" indent="-457200">
              <a:buFont typeface="+mj-lt"/>
              <a:buAutoNum type="arabicPeriod"/>
            </a:pPr>
            <a:endParaRPr lang="pl-PL" sz="2400" dirty="0" smtClean="0"/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09600" y="1628800"/>
            <a:ext cx="7924800" cy="4176464"/>
          </a:xfrm>
        </p:spPr>
        <p:txBody>
          <a:bodyPr/>
          <a:lstStyle/>
          <a:p>
            <a:pPr>
              <a:buNone/>
            </a:pPr>
            <a:r>
              <a:rPr lang="pl-PL" sz="2200" dirty="0" smtClean="0"/>
              <a:t>6. </a:t>
            </a:r>
            <a:r>
              <a:rPr lang="pl-PL" sz="2200" b="1" dirty="0" smtClean="0">
                <a:solidFill>
                  <a:srgbClr val="00B050"/>
                </a:solidFill>
              </a:rPr>
              <a:t>Narada Prezydenta Miasta Siedlce z dyrektorami szkół </a:t>
            </a:r>
            <a:r>
              <a:rPr lang="pl-PL" sz="2200" dirty="0" smtClean="0"/>
              <a:t>podstawowych i gimnazjów w dniu </a:t>
            </a:r>
            <a:r>
              <a:rPr lang="pl-PL" sz="2200" b="1" dirty="0" smtClean="0">
                <a:solidFill>
                  <a:srgbClr val="0070C0"/>
                </a:solidFill>
              </a:rPr>
              <a:t>12.01.2017 r.</a:t>
            </a:r>
            <a:r>
              <a:rPr lang="pl-PL" sz="2200" dirty="0" smtClean="0"/>
              <a:t>, na której przekazano dyrektorom szkół materiały nt. reformy oświaty w Siedlcach do zapoznania z nimi społeczności szkolnych, w tym rodziców.</a:t>
            </a:r>
          </a:p>
          <a:p>
            <a:pPr>
              <a:buNone/>
            </a:pPr>
            <a:r>
              <a:rPr lang="pl-PL" sz="2200" dirty="0" smtClean="0"/>
              <a:t>7. </a:t>
            </a:r>
            <a:r>
              <a:rPr lang="pl-PL" sz="2200" b="1" dirty="0" smtClean="0">
                <a:solidFill>
                  <a:srgbClr val="00B050"/>
                </a:solidFill>
              </a:rPr>
              <a:t>Spotkania dyrektorów szkół z rodzicami</a:t>
            </a:r>
            <a:r>
              <a:rPr lang="pl-PL" sz="2200" dirty="0" smtClean="0"/>
              <a:t> – </a:t>
            </a:r>
            <a:r>
              <a:rPr lang="pl-PL" sz="2200" b="1" dirty="0" smtClean="0">
                <a:solidFill>
                  <a:srgbClr val="0070C0"/>
                </a:solidFill>
              </a:rPr>
              <a:t>12.01. - 31.04.2017 r</a:t>
            </a:r>
            <a:r>
              <a:rPr lang="pl-PL" sz="2200" dirty="0" smtClean="0"/>
              <a:t>. o tematyce reformy edukacji (</a:t>
            </a:r>
            <a:r>
              <a:rPr lang="pl-PL" sz="2200" b="1" dirty="0" smtClean="0">
                <a:solidFill>
                  <a:srgbClr val="0070C0"/>
                </a:solidFill>
              </a:rPr>
              <a:t>19 spotkań</a:t>
            </a:r>
            <a:r>
              <a:rPr lang="pl-PL" sz="2200" dirty="0" smtClean="0"/>
              <a:t>),</a:t>
            </a:r>
          </a:p>
          <a:p>
            <a:pPr>
              <a:buNone/>
            </a:pPr>
            <a:r>
              <a:rPr lang="pl-PL" sz="2200" dirty="0" smtClean="0"/>
              <a:t>8. </a:t>
            </a:r>
            <a:r>
              <a:rPr lang="pl-PL" sz="2200" b="1" dirty="0" smtClean="0">
                <a:solidFill>
                  <a:srgbClr val="00B050"/>
                </a:solidFill>
              </a:rPr>
              <a:t>Podjęcie uchwały przez Radę Miasta Siedlce                                 </a:t>
            </a:r>
            <a:r>
              <a:rPr lang="pl-PL" sz="2200" dirty="0" smtClean="0"/>
              <a:t>w sprawie projektu dostosowania sieci szkół podstawowych i gimnazjów w mieście - </a:t>
            </a:r>
            <a:r>
              <a:rPr lang="pl-PL" sz="2200" b="1" dirty="0" smtClean="0">
                <a:solidFill>
                  <a:srgbClr val="0070C0"/>
                </a:solidFill>
              </a:rPr>
              <a:t>28.02.2017 r</a:t>
            </a:r>
            <a:r>
              <a:rPr lang="pl-PL" sz="2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09600" y="1628800"/>
            <a:ext cx="7924800" cy="4176464"/>
          </a:xfrm>
        </p:spPr>
        <p:txBody>
          <a:bodyPr/>
          <a:lstStyle/>
          <a:p>
            <a:pPr>
              <a:buNone/>
            </a:pPr>
            <a:r>
              <a:rPr lang="pl-PL" sz="2200" dirty="0" smtClean="0"/>
              <a:t>9. W dniu </a:t>
            </a:r>
            <a:r>
              <a:rPr lang="pl-PL" sz="2200" b="1" dirty="0" smtClean="0">
                <a:solidFill>
                  <a:srgbClr val="0070C0"/>
                </a:solidFill>
              </a:rPr>
              <a:t>1 marca 2017 r</a:t>
            </a:r>
            <a:r>
              <a:rPr lang="pl-PL" sz="2200" dirty="0" smtClean="0"/>
              <a:t>. </a:t>
            </a:r>
            <a:r>
              <a:rPr lang="pl-PL" sz="2200" b="1" dirty="0" smtClean="0">
                <a:solidFill>
                  <a:srgbClr val="00B050"/>
                </a:solidFill>
              </a:rPr>
              <a:t>uchwała została przekazana do zaopiniowania</a:t>
            </a:r>
            <a:r>
              <a:rPr lang="pl-PL" sz="2200" dirty="0" smtClean="0"/>
              <a:t> Mazowieckiemu Kuratorowi Oświaty oraz związkom zawodowym. W dniu </a:t>
            </a:r>
            <a:r>
              <a:rPr lang="pl-PL" sz="2200" b="1" dirty="0" smtClean="0">
                <a:solidFill>
                  <a:srgbClr val="0070C0"/>
                </a:solidFill>
              </a:rPr>
              <a:t>14 marca br</a:t>
            </a:r>
            <a:r>
              <a:rPr lang="pl-PL" sz="2200" dirty="0" smtClean="0"/>
              <a:t>. Prezydent Miasta Siedlce otrzymał pozytywną opinię w sprawie Uchwały od Mazowieckiego Kuratora Oświaty. </a:t>
            </a:r>
          </a:p>
          <a:p>
            <a:pPr>
              <a:buNone/>
            </a:pPr>
            <a:r>
              <a:rPr lang="pl-PL" sz="2200" dirty="0" smtClean="0"/>
              <a:t>10. W dniu </a:t>
            </a:r>
            <a:r>
              <a:rPr lang="pl-PL" sz="2200" b="1" dirty="0" smtClean="0">
                <a:solidFill>
                  <a:srgbClr val="0070C0"/>
                </a:solidFill>
              </a:rPr>
              <a:t>20 marca 2017 r</a:t>
            </a:r>
            <a:r>
              <a:rPr lang="pl-PL" sz="2200" dirty="0" smtClean="0"/>
              <a:t>. Rada Miasta Siedlce </a:t>
            </a:r>
            <a:r>
              <a:rPr lang="pl-PL" sz="2200" b="1" dirty="0" smtClean="0">
                <a:solidFill>
                  <a:srgbClr val="00B050"/>
                </a:solidFill>
              </a:rPr>
              <a:t>podjęła ostateczną uchwałę wprowadzającą plan sieci szkół na terenie Miasta</a:t>
            </a:r>
            <a:r>
              <a:rPr lang="pl-PL" sz="2200" dirty="0" smtClean="0"/>
              <a:t>, będącą jednocześnie aktem założycielskim szkół podstawowych powstałych z przekształcenia gimnazjów. Jako, że uchwała jest aktem prawa miejscowego weszła w życie </a:t>
            </a:r>
            <a:r>
              <a:rPr lang="pl-PL" sz="2200" b="1" dirty="0" smtClean="0">
                <a:solidFill>
                  <a:srgbClr val="0070C0"/>
                </a:solidFill>
              </a:rPr>
              <a:t>6 kwietnia 2017 r</a:t>
            </a:r>
            <a:r>
              <a:rPr lang="pl-PL" sz="2200" dirty="0" smtClean="0"/>
              <a:t>. 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09600" y="1628800"/>
            <a:ext cx="7924800" cy="4176464"/>
          </a:xfrm>
        </p:spPr>
        <p:txBody>
          <a:bodyPr/>
          <a:lstStyle/>
          <a:p>
            <a:pPr>
              <a:buNone/>
            </a:pPr>
            <a:r>
              <a:rPr lang="pl-PL" sz="2200" dirty="0" smtClean="0"/>
              <a:t>11. </a:t>
            </a:r>
            <a:r>
              <a:rPr lang="pl-PL" sz="2200" b="1" dirty="0" smtClean="0">
                <a:solidFill>
                  <a:srgbClr val="00B050"/>
                </a:solidFill>
              </a:rPr>
              <a:t>Podpisanie przez Ministra Edukacji Narodowej Rozporządzenia dot. szczegółowej organizacji szkół </a:t>
            </a:r>
            <a:r>
              <a:rPr lang="pl-PL" sz="2200" dirty="0" smtClean="0"/>
              <a:t>opisujące proces zmiany z przygotowaniem arkuszy organizacyjnych szkół przez dyrektorów, zawierający szczegółowe rozwiązania organizacyjne – </a:t>
            </a:r>
            <a:r>
              <a:rPr lang="pl-PL" sz="2200" b="1" dirty="0" smtClean="0">
                <a:solidFill>
                  <a:srgbClr val="0070C0"/>
                </a:solidFill>
              </a:rPr>
              <a:t>17.03.2017 r</a:t>
            </a:r>
            <a:r>
              <a:rPr lang="pl-PL" sz="2200" dirty="0" smtClean="0"/>
              <a:t>. </a:t>
            </a:r>
          </a:p>
          <a:p>
            <a:pPr>
              <a:buNone/>
            </a:pPr>
            <a:r>
              <a:rPr lang="pl-PL" sz="2200" dirty="0" smtClean="0"/>
              <a:t> </a:t>
            </a:r>
          </a:p>
          <a:p>
            <a:pPr>
              <a:buNone/>
            </a:pPr>
            <a:r>
              <a:rPr lang="pl-PL" sz="2200" dirty="0" smtClean="0"/>
              <a:t>12. </a:t>
            </a:r>
            <a:r>
              <a:rPr lang="pl-PL" sz="2200" b="1" dirty="0" smtClean="0">
                <a:solidFill>
                  <a:srgbClr val="00B050"/>
                </a:solidFill>
              </a:rPr>
              <a:t>Narada Prezydenta Miasta z dyrektorami szkół podstawowych i gimnazjów poświęcona organizacji roku szkolnego 2017/2018</a:t>
            </a:r>
            <a:r>
              <a:rPr lang="pl-PL" sz="2200" dirty="0" smtClean="0"/>
              <a:t>              – </a:t>
            </a:r>
            <a:r>
              <a:rPr lang="pl-PL" sz="2200" b="1" dirty="0" smtClean="0">
                <a:solidFill>
                  <a:srgbClr val="0070C0"/>
                </a:solidFill>
              </a:rPr>
              <a:t>3.04.2017 r</a:t>
            </a:r>
            <a:r>
              <a:rPr lang="pl-PL" sz="2200" dirty="0" smtClean="0"/>
              <a:t>.                                           Na naradzie omawiano tematy związane z koncepcją przenoszenia uczniów (oddziałów) (uwzględniając minimalizację działań w tym zakresie). 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1628800"/>
            <a:ext cx="8066856" cy="4536504"/>
          </a:xfrm>
        </p:spPr>
        <p:txBody>
          <a:bodyPr/>
          <a:lstStyle/>
          <a:p>
            <a:pPr>
              <a:buNone/>
            </a:pPr>
            <a:r>
              <a:rPr lang="pl-PL" sz="2200" dirty="0" smtClean="0"/>
              <a:t>13. </a:t>
            </a:r>
            <a:r>
              <a:rPr lang="pl-PL" sz="2200" b="1" dirty="0" smtClean="0">
                <a:solidFill>
                  <a:srgbClr val="00B050"/>
                </a:solidFill>
              </a:rPr>
              <a:t>Złożenie przez wszystkich dyrektorów szkół prowadzonych przez Miasto Siedlce projektów arkuszy organizacji na nowy rok szkolny 2017 - 2018                               </a:t>
            </a:r>
            <a:r>
              <a:rPr lang="pl-PL" sz="2200" dirty="0" smtClean="0"/>
              <a:t>(</a:t>
            </a:r>
            <a:r>
              <a:rPr lang="pl-PL" sz="2200" b="1" dirty="0" smtClean="0">
                <a:solidFill>
                  <a:srgbClr val="0070C0"/>
                </a:solidFill>
              </a:rPr>
              <a:t>21 kwietnia br</a:t>
            </a:r>
            <a:r>
              <a:rPr lang="pl-PL" sz="2200" dirty="0" smtClean="0"/>
              <a:t>.), które zostały pozytywnie zaopiniowane przez organizacje związkowe. Arkusze organizacji zawierają szczegółowe rozwiązania organizacyjne każdej ze szkół. </a:t>
            </a:r>
          </a:p>
          <a:p>
            <a:pPr>
              <a:buNone/>
            </a:pPr>
            <a:r>
              <a:rPr lang="pl-PL" sz="2200" dirty="0" smtClean="0"/>
              <a:t>       </a:t>
            </a:r>
            <a:r>
              <a:rPr lang="pl-PL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tym momencie reforma edukacji              w Siedlcach stała się niejako faktem!</a:t>
            </a:r>
          </a:p>
          <a:p>
            <a:pPr>
              <a:buNone/>
            </a:pPr>
            <a:r>
              <a:rPr lang="pl-PL" sz="2200" dirty="0" smtClean="0">
                <a:solidFill>
                  <a:srgbClr val="00B050"/>
                </a:solidFill>
              </a:rPr>
              <a:t>14.  </a:t>
            </a:r>
            <a:r>
              <a:rPr lang="pl-PL" sz="2200" b="1" dirty="0" smtClean="0">
                <a:solidFill>
                  <a:srgbClr val="00B050"/>
                </a:solidFill>
              </a:rPr>
              <a:t>Dopełnieniem formalnym przemian było podjęcie przez Radę Miasta Siedlce w dniu </a:t>
            </a:r>
            <a:r>
              <a:rPr lang="pl-PL" sz="2200" b="1" dirty="0" smtClean="0">
                <a:solidFill>
                  <a:srgbClr val="0070C0"/>
                </a:solidFill>
              </a:rPr>
              <a:t>24 listopada 2017 r</a:t>
            </a:r>
            <a:r>
              <a:rPr lang="pl-PL" sz="2200" b="1" dirty="0" smtClean="0">
                <a:solidFill>
                  <a:srgbClr val="00B050"/>
                </a:solidFill>
              </a:rPr>
              <a:t>. uchwał deklaratoryjnych stwierdzających przekształcenia szkół.</a:t>
            </a:r>
            <a:endParaRPr lang="pl-PL" sz="2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424936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337177" cy="914400"/>
          </a:xfrm>
        </p:spPr>
        <p:txBody>
          <a:bodyPr/>
          <a:lstStyle/>
          <a:p>
            <a:pPr algn="ctr" eaLnBrk="1" hangingPunct="1"/>
            <a:r>
              <a:rPr lang="pl-PL" sz="3800" b="1" dirty="0">
                <a:latin typeface="Times New Roman" pitchFamily="18" charset="0"/>
              </a:rPr>
              <a:t>Zadania oświatowe Miasta Siedlce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460432" cy="508860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</a:t>
            </a:r>
            <a:r>
              <a:rPr lang="pl-PL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Miasto Siedlce jest organem prowadzącym</a:t>
            </a:r>
            <a:endParaRPr lang="pl-PL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b="1" dirty="0">
                <a:solidFill>
                  <a:srgbClr val="0070C0"/>
                </a:solidFill>
                <a:latin typeface="Times New Roman" pitchFamily="18" charset="0"/>
              </a:rPr>
              <a:t>      - w ramach zadań gminnych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b="1" dirty="0">
                <a:latin typeface="Times New Roman" pitchFamily="18" charset="0"/>
              </a:rPr>
              <a:t>    	 </a:t>
            </a:r>
            <a:r>
              <a:rPr lang="pl-PL" b="1" dirty="0">
                <a:solidFill>
                  <a:srgbClr val="008000"/>
                </a:solidFill>
                <a:latin typeface="Times New Roman" pitchFamily="18" charset="0"/>
              </a:rPr>
              <a:t>16 publicznych miejskich przedszkoli </a:t>
            </a:r>
            <a:endParaRPr lang="pl-PL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dirty="0">
                <a:latin typeface="Times New Roman" pitchFamily="18" charset="0"/>
              </a:rPr>
              <a:t>    </a:t>
            </a:r>
            <a:r>
              <a:rPr lang="pl-PL" b="1" dirty="0">
                <a:solidFill>
                  <a:srgbClr val="008000"/>
                </a:solidFill>
                <a:latin typeface="Times New Roman" pitchFamily="18" charset="0"/>
              </a:rPr>
              <a:t>12 ośmioletnich szkół podstawowych                         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008000"/>
                </a:solidFill>
                <a:latin typeface="Times New Roman" pitchFamily="18" charset="0"/>
              </a:rPr>
              <a:t>         </a:t>
            </a:r>
            <a:r>
              <a:rPr lang="pl-PL" sz="2800" b="1" dirty="0">
                <a:solidFill>
                  <a:srgbClr val="008000"/>
                </a:solidFill>
                <a:latin typeface="Times New Roman" pitchFamily="18" charset="0"/>
              </a:rPr>
              <a:t>(z klasami gimnazjalnymi)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</a:rPr>
              <a:t>         -  przejęcie prowadzenia od administracji rządowej                  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</a:rPr>
              <a:t>             od 1 stycznia 1994 r.,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</a:rPr>
              <a:t>         -  od 1 września 1999 roku - 4 z nich były gimnazjami,                 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</a:rPr>
              <a:t>             2 funkcjonowały w zespołach (sp + g) 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pl-PL" sz="2400" dirty="0">
                <a:solidFill>
                  <a:srgbClr val="00B050"/>
                </a:solidFill>
                <a:latin typeface="Times New Roman" pitchFamily="18" charset="0"/>
              </a:rPr>
              <a:t>        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</a:rPr>
              <a:t>-  od 1 września 2017 roku nie ma gimnazjów </a:t>
            </a:r>
            <a:endParaRPr lang="pl-PL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265169" cy="914400"/>
          </a:xfrm>
        </p:spPr>
        <p:txBody>
          <a:bodyPr/>
          <a:lstStyle/>
          <a:p>
            <a:r>
              <a:rPr lang="pl-PL" sz="3600" dirty="0" smtClean="0"/>
              <a:t>Prace adaptacyjne – wakacje 2017</a:t>
            </a:r>
            <a:endParaRPr lang="pl-PL" sz="3600" dirty="0"/>
          </a:p>
        </p:txBody>
      </p:sp>
      <p:pic>
        <p:nvPicPr>
          <p:cNvPr id="5" name="Obraz 4" descr="WP_20170802_10_33_10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176464" cy="2350824"/>
          </a:xfrm>
          <a:prstGeom prst="rect">
            <a:avLst/>
          </a:prstGeom>
        </p:spPr>
      </p:pic>
      <p:pic>
        <p:nvPicPr>
          <p:cNvPr id="7" name="Symbol zastępczy zawartości 6" descr="WP_20170802_10_34_32_P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016613" cy="2260848"/>
          </a:xfrm>
        </p:spPr>
      </p:pic>
      <p:pic>
        <p:nvPicPr>
          <p:cNvPr id="8" name="Obraz 7" descr="WP_20170802_10_35_27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77072"/>
            <a:ext cx="4283968" cy="2411336"/>
          </a:xfrm>
          <a:prstGeom prst="rect">
            <a:avLst/>
          </a:prstGeom>
        </p:spPr>
      </p:pic>
      <p:pic>
        <p:nvPicPr>
          <p:cNvPr id="9" name="Obraz 8" descr="WP_20170802_11_02_38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3995936" cy="224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265169" cy="914400"/>
          </a:xfrm>
        </p:spPr>
        <p:txBody>
          <a:bodyPr/>
          <a:lstStyle/>
          <a:p>
            <a:r>
              <a:rPr lang="pl-PL" sz="3600" dirty="0" smtClean="0"/>
              <a:t>Prace adaptacyjne – wakacje 2017</a:t>
            </a:r>
            <a:endParaRPr lang="pl-PL" sz="3600" dirty="0"/>
          </a:p>
        </p:txBody>
      </p:sp>
      <p:pic>
        <p:nvPicPr>
          <p:cNvPr id="12" name="Obraz 11" descr="WP_20170802_11_15_0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5253" y="4077072"/>
            <a:ext cx="4428747" cy="2492828"/>
          </a:xfrm>
          <a:prstGeom prst="rect">
            <a:avLst/>
          </a:prstGeom>
        </p:spPr>
      </p:pic>
      <p:pic>
        <p:nvPicPr>
          <p:cNvPr id="13" name="Obraz 12" descr="WP_20170802_11_00_07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4572000" cy="2573461"/>
          </a:xfrm>
          <a:prstGeom prst="rect">
            <a:avLst/>
          </a:prstGeom>
        </p:spPr>
      </p:pic>
      <p:pic>
        <p:nvPicPr>
          <p:cNvPr id="15" name="Symbol zastępczy zawartości 14" descr="WP_20170802_09_55_20_Pr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42826" y="1484785"/>
            <a:ext cx="4221661" cy="2376264"/>
          </a:xfrm>
        </p:spPr>
      </p:pic>
      <p:pic>
        <p:nvPicPr>
          <p:cNvPr id="16" name="Obraz 15" descr="WP_20170802_10_55_48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811" y="1412776"/>
            <a:ext cx="447751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265169" cy="914400"/>
          </a:xfrm>
        </p:spPr>
        <p:txBody>
          <a:bodyPr/>
          <a:lstStyle/>
          <a:p>
            <a:r>
              <a:rPr lang="pl-PL" sz="3600" dirty="0" smtClean="0"/>
              <a:t>Prace adaptacyjne – wakacje 2017</a:t>
            </a:r>
            <a:endParaRPr lang="pl-PL" sz="36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09600" y="1600200"/>
            <a:ext cx="7994848" cy="4493096"/>
          </a:xfrm>
        </p:spPr>
        <p:txBody>
          <a:bodyPr/>
          <a:lstStyle/>
          <a:p>
            <a:pPr>
              <a:buNone/>
            </a:pPr>
            <a:r>
              <a:rPr lang="pl-PL" sz="2400" dirty="0" smtClean="0"/>
              <a:t>Na wszystkie remonty i adaptacje w szkołach podstawowych w okresie wakacji Miasto Siedlce w roku 2017 wydało </a:t>
            </a:r>
            <a:r>
              <a:rPr lang="pl-PL" sz="2400" b="1" dirty="0" smtClean="0">
                <a:solidFill>
                  <a:srgbClr val="00B050"/>
                </a:solidFill>
              </a:rPr>
              <a:t>1 427 890 złotych</a:t>
            </a:r>
            <a:r>
              <a:rPr lang="pl-PL" sz="2400" dirty="0" smtClean="0"/>
              <a:t>.</a:t>
            </a:r>
          </a:p>
          <a:p>
            <a:pPr>
              <a:buNone/>
            </a:pPr>
            <a:r>
              <a:rPr lang="pl-PL" sz="2400" dirty="0" smtClean="0"/>
              <a:t>Dofinansowanie z budżetu państwa w obszarze reformy wyniosło </a:t>
            </a:r>
            <a:r>
              <a:rPr lang="pl-PL" sz="2400" b="1" dirty="0" smtClean="0">
                <a:solidFill>
                  <a:srgbClr val="00B050"/>
                </a:solidFill>
              </a:rPr>
              <a:t>498 994 </a:t>
            </a:r>
            <a:r>
              <a:rPr lang="pl-PL" sz="2400" dirty="0" smtClean="0"/>
              <a:t>złotych przy wnioskowanej kwocie </a:t>
            </a:r>
            <a:r>
              <a:rPr lang="pl-PL" sz="2400" b="1" dirty="0" smtClean="0">
                <a:solidFill>
                  <a:srgbClr val="FF0000"/>
                </a:solidFill>
              </a:rPr>
              <a:t>566 590 </a:t>
            </a:r>
            <a:r>
              <a:rPr lang="pl-PL" sz="2400" dirty="0" smtClean="0"/>
              <a:t>złotych (</a:t>
            </a:r>
            <a:r>
              <a:rPr lang="pl-PL" sz="2400" b="1" dirty="0" smtClean="0">
                <a:solidFill>
                  <a:srgbClr val="00B050"/>
                </a:solidFill>
              </a:rPr>
              <a:t>88%!</a:t>
            </a:r>
            <a:r>
              <a:rPr lang="pl-PL" sz="2400" dirty="0" smtClean="0"/>
              <a:t>).</a:t>
            </a:r>
          </a:p>
          <a:p>
            <a:pPr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Dofinansowanie mogły otrzymać w tym roku tylko szkoły podstawowe powstałe w wyniku przekształcenia gimnazjów</a:t>
            </a:r>
            <a:r>
              <a:rPr lang="pl-PL" sz="2400" dirty="0" smtClean="0">
                <a:solidFill>
                  <a:srgbClr val="00B050"/>
                </a:solidFill>
              </a:rPr>
              <a:t>. Objęto nim: </a:t>
            </a:r>
            <a:r>
              <a:rPr lang="pl-PL" sz="2400" b="1" dirty="0" smtClean="0">
                <a:solidFill>
                  <a:srgbClr val="00B050"/>
                </a:solidFill>
              </a:rPr>
              <a:t>doposażenie pomieszczeń dydaktycznych, doposażenie świetlic i remonty sanitariatów</a:t>
            </a:r>
            <a:r>
              <a:rPr lang="pl-PL" sz="2400" dirty="0" smtClean="0">
                <a:solidFill>
                  <a:srgbClr val="00B050"/>
                </a:solidFill>
              </a:rPr>
              <a:t> – z myślą o dzieciach najmłodszych.</a:t>
            </a:r>
            <a:endParaRPr lang="pl-PL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65104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przekształcenia </a:t>
            </a:r>
            <a:r>
              <a:rPr lang="pl-PL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gimnazjum </a:t>
            </a: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w OSMIOLETNIĄ </a:t>
            </a:r>
            <a:r>
              <a:rPr lang="pl-PL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SZKOŁĘ </a:t>
            </a: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PODSTAWOWĄ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4B5A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Publicznego Gimnazjum Nr 4</a:t>
            </a: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Szkołę Podstawową Nr 8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rgbClr val="008000"/>
                </a:solidFill>
              </a:rPr>
              <a:t>(powrót do stanu z 1999 r. 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rgbClr val="008000"/>
                </a:solidFill>
              </a:rPr>
              <a:t>przed reformą gimnazjalną)</a:t>
            </a:r>
            <a:endParaRPr lang="pl-PL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699985"/>
              </p:ext>
            </p:extLst>
          </p:nvPr>
        </p:nvGraphicFramePr>
        <p:xfrm>
          <a:off x="2" y="-9"/>
          <a:ext cx="9143996" cy="6890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167">
                  <a:extLst>
                    <a:ext uri="{9D8B030D-6E8A-4147-A177-3AD203B41FA5}">
                      <a16:colId xmlns="" xmlns:a16="http://schemas.microsoft.com/office/drawing/2014/main" val="4229326281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1445552743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650758383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3527894392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1621173218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3294057248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4090344647"/>
                    </a:ext>
                  </a:extLst>
                </a:gridCol>
                <a:gridCol w="184248">
                  <a:extLst>
                    <a:ext uri="{9D8B030D-6E8A-4147-A177-3AD203B41FA5}">
                      <a16:colId xmlns="" xmlns:a16="http://schemas.microsoft.com/office/drawing/2014/main" val="3055602628"/>
                    </a:ext>
                  </a:extLst>
                </a:gridCol>
                <a:gridCol w="1106167">
                  <a:extLst>
                    <a:ext uri="{9D8B030D-6E8A-4147-A177-3AD203B41FA5}">
                      <a16:colId xmlns="" xmlns:a16="http://schemas.microsoft.com/office/drawing/2014/main" val="1103180492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2112238846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780548529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2009009148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171623857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3500987079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3080819475"/>
                    </a:ext>
                  </a:extLst>
                </a:gridCol>
              </a:tblGrid>
              <a:tr h="3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Uczniowie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Oddziały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708453200"/>
                  </a:ext>
                </a:extLst>
              </a:tr>
              <a:tr h="33463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FF00"/>
                          </a:solidFill>
                          <a:effectLst/>
                        </a:rPr>
                        <a:t>Szkoła Podstawowa nr 8</a:t>
                      </a:r>
                      <a:endParaRPr lang="pl-PL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600" dirty="0" smtClean="0">
                          <a:solidFill>
                            <a:srgbClr val="F2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Plan przekształcenia</a:t>
                      </a:r>
                      <a:endParaRPr lang="pl-PL" sz="1600" dirty="0">
                        <a:solidFill>
                          <a:srgbClr val="F2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25165354"/>
                  </a:ext>
                </a:extLst>
              </a:tr>
              <a:tr h="98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Kl.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2016/2017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</a:rPr>
                        <a:t>2017/2018</a:t>
                      </a:r>
                      <a:endParaRPr lang="pl-P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2018/2019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8000"/>
                          </a:solidFill>
                          <a:effectLst/>
                        </a:rPr>
                        <a:t>2019/2020</a:t>
                      </a:r>
                      <a:endParaRPr lang="pl-PL" sz="1400" b="1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2020/2021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2021/2022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smtClean="0">
                          <a:effectLst/>
                        </a:rPr>
                        <a:t>Kl.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2016/2017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</a:rPr>
                        <a:t>2017/2018</a:t>
                      </a:r>
                      <a:endParaRPr lang="pl-P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2018/2019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8000"/>
                          </a:solidFill>
                          <a:effectLst/>
                        </a:rPr>
                        <a:t>2019/2020</a:t>
                      </a:r>
                      <a:endParaRPr lang="pl-PL" sz="1400" b="1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2020/2021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2021/2022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extLst>
                  <a:ext uri="{0D108BD9-81ED-4DB2-BD59-A6C34878D82A}">
                    <a16:rowId xmlns="" xmlns:a16="http://schemas.microsoft.com/office/drawing/2014/main" val="1280577193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pl-PL" sz="16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79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98679481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35246820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62534452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IV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IV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205106455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V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33826065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effectLst/>
                        </a:rPr>
                        <a:t> </a:t>
                      </a:r>
                      <a:endParaRPr lang="pl-PL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effectLst/>
                        </a:rPr>
                        <a:t> </a:t>
                      </a:r>
                      <a:endParaRPr lang="pl-PL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VI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262816549"/>
                  </a:ext>
                </a:extLst>
              </a:tr>
              <a:tr h="33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VII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88329214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VIII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effectLst/>
                        </a:rPr>
                        <a:t> </a:t>
                      </a:r>
                      <a:endParaRPr lang="pl-PL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VIII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94926304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141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effectLst/>
                        </a:rPr>
                        <a:t> </a:t>
                      </a:r>
                      <a:endParaRPr lang="pl-PL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effectLst/>
                        </a:rPr>
                        <a:t> </a:t>
                      </a:r>
                      <a:endParaRPr lang="pl-PL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effectLst/>
                        </a:rPr>
                        <a:t> </a:t>
                      </a:r>
                      <a:endParaRPr lang="pl-PL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670911943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145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141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97145423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127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145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141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5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683941462"/>
                  </a:ext>
                </a:extLst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Uczniowie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413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353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281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237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333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412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Oddziały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17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22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26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25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27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28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007048917"/>
                  </a:ext>
                </a:extLst>
              </a:tr>
              <a:tr h="32583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Publiczne Gimnazjum Nr</a:t>
                      </a:r>
                      <a:r>
                        <a:rPr lang="pl-PL" sz="1800" baseline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4</a:t>
                      </a:r>
                      <a:endParaRPr lang="pl-PL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787380240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pdn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637471656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zm.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0,77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1,00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1,18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1,14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1,23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1,27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831114350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II zmiana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</a:rPr>
                        <a:t>-5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97419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1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699985"/>
              </p:ext>
            </p:extLst>
          </p:nvPr>
        </p:nvGraphicFramePr>
        <p:xfrm>
          <a:off x="2" y="-9"/>
          <a:ext cx="9143996" cy="6890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167">
                  <a:extLst>
                    <a:ext uri="{9D8B030D-6E8A-4147-A177-3AD203B41FA5}">
                      <a16:colId xmlns="" xmlns:a16="http://schemas.microsoft.com/office/drawing/2014/main" val="4229326281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1445552743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650758383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3527894392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1621173218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3294057248"/>
                    </a:ext>
                  </a:extLst>
                </a:gridCol>
                <a:gridCol w="590911">
                  <a:extLst>
                    <a:ext uri="{9D8B030D-6E8A-4147-A177-3AD203B41FA5}">
                      <a16:colId xmlns="" xmlns:a16="http://schemas.microsoft.com/office/drawing/2014/main" val="4090344647"/>
                    </a:ext>
                  </a:extLst>
                </a:gridCol>
                <a:gridCol w="184248">
                  <a:extLst>
                    <a:ext uri="{9D8B030D-6E8A-4147-A177-3AD203B41FA5}">
                      <a16:colId xmlns="" xmlns:a16="http://schemas.microsoft.com/office/drawing/2014/main" val="3055602628"/>
                    </a:ext>
                  </a:extLst>
                </a:gridCol>
                <a:gridCol w="1106167">
                  <a:extLst>
                    <a:ext uri="{9D8B030D-6E8A-4147-A177-3AD203B41FA5}">
                      <a16:colId xmlns="" xmlns:a16="http://schemas.microsoft.com/office/drawing/2014/main" val="1103180492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2112238846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780548529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2009009148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171623857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3500987079"/>
                    </a:ext>
                  </a:extLst>
                </a:gridCol>
                <a:gridCol w="533658">
                  <a:extLst>
                    <a:ext uri="{9D8B030D-6E8A-4147-A177-3AD203B41FA5}">
                      <a16:colId xmlns="" xmlns:a16="http://schemas.microsoft.com/office/drawing/2014/main" val="3080819475"/>
                    </a:ext>
                  </a:extLst>
                </a:gridCol>
              </a:tblGrid>
              <a:tr h="3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Uczniowie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Oddziały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708453200"/>
                  </a:ext>
                </a:extLst>
              </a:tr>
              <a:tr h="33463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FF00"/>
                          </a:solidFill>
                          <a:effectLst/>
                        </a:rPr>
                        <a:t>Szkoła Podstawowa nr 8</a:t>
                      </a:r>
                      <a:endParaRPr lang="pl-PL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F2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Plan przekształcenia</a:t>
                      </a:r>
                      <a:r>
                        <a:rPr lang="pl-PL" sz="16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 realizacja</a:t>
                      </a:r>
                      <a:endParaRPr lang="pl-PL" sz="1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25165354"/>
                  </a:ext>
                </a:extLst>
              </a:tr>
              <a:tr h="98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Kl.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2016/2017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</a:rPr>
                        <a:t>2017/2018</a:t>
                      </a:r>
                      <a:endParaRPr lang="pl-P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2018/2019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8000"/>
                          </a:solidFill>
                          <a:effectLst/>
                        </a:rPr>
                        <a:t>2019/2020</a:t>
                      </a:r>
                      <a:endParaRPr lang="pl-PL" sz="1400" b="1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2020/2021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2021/2022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Kl.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2016/2017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</a:rPr>
                        <a:t>2017/2018</a:t>
                      </a:r>
                      <a:endParaRPr lang="pl-P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2018/2019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8000"/>
                          </a:solidFill>
                          <a:effectLst/>
                        </a:rPr>
                        <a:t>2019/2020</a:t>
                      </a:r>
                      <a:endParaRPr lang="pl-PL" sz="1400" b="1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2020/2021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2021/2022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extLst>
                  <a:ext uri="{0D108BD9-81ED-4DB2-BD59-A6C34878D82A}">
                    <a16:rowId xmlns="" xmlns:a16="http://schemas.microsoft.com/office/drawing/2014/main" val="1280577193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61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79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98679481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35246820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62534452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IV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66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IV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205106455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pl-PL" sz="1600" b="1" i="0" dirty="0" smtClean="0">
                          <a:solidFill>
                            <a:srgbClr val="00B050"/>
                          </a:solidFill>
                          <a:effectLst/>
                        </a:rPr>
                        <a:t>66</a:t>
                      </a:r>
                      <a:endParaRPr lang="pl-PL" sz="1600" b="1" i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V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33826065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r>
                        <a:rPr lang="pl-PL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66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VI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262816549"/>
                  </a:ext>
                </a:extLst>
              </a:tr>
              <a:tr h="33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57</a:t>
                      </a: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?</a:t>
                      </a: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pl-PL" sz="1600" b="1" i="0" dirty="0" smtClean="0">
                          <a:solidFill>
                            <a:srgbClr val="00B050"/>
                          </a:solidFill>
                          <a:effectLst/>
                        </a:rPr>
                        <a:t>66</a:t>
                      </a:r>
                      <a:endParaRPr lang="pl-PL" sz="1600" b="1" i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VII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88329214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VIII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r>
                        <a:rPr lang="pl-PL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57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 smtClean="0">
                          <a:solidFill>
                            <a:srgbClr val="00B050"/>
                          </a:solidFill>
                          <a:effectLst/>
                        </a:rPr>
                        <a:t> ?</a:t>
                      </a:r>
                      <a:endParaRPr lang="pl-PL" sz="1600" b="1" i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VIII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pl-PL" sz="16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94926304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141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670911943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145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135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 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97145423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127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142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141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III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5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B5AC9"/>
                          </a:solidFill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4B5AC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683941462"/>
                  </a:ext>
                </a:extLst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Uczniowie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+mn-lt"/>
                        </a:rPr>
                        <a:t>413</a:t>
                      </a:r>
                      <a:endParaRPr lang="pl-PL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398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297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393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406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Oddziały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17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B050"/>
                          </a:solidFill>
                          <a:effectLst/>
                        </a:rPr>
                        <a:t>21</a:t>
                      </a:r>
                      <a:endParaRPr lang="pl-PL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effectLst/>
                        </a:rPr>
                        <a:t>25</a:t>
                      </a:r>
                      <a:endParaRPr lang="pl-PL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effectLst/>
                        </a:rPr>
                        <a:t>24</a:t>
                      </a:r>
                      <a:endParaRPr lang="pl-PL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effectLst/>
                        </a:rPr>
                        <a:t>27</a:t>
                      </a:r>
                      <a:endParaRPr lang="pl-PL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effectLst/>
                        </a:rPr>
                        <a:t>28</a:t>
                      </a:r>
                      <a:endParaRPr lang="pl-PL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007048917"/>
                  </a:ext>
                </a:extLst>
              </a:tr>
              <a:tr h="32583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Publiczne Gimnazjum Nr</a:t>
                      </a:r>
                      <a:r>
                        <a:rPr lang="pl-PL" sz="1800" baseline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4</a:t>
                      </a:r>
                      <a:endParaRPr lang="pl-PL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787380240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pdn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effectLst/>
                        </a:rPr>
                        <a:t>22</a:t>
                      </a:r>
                      <a:endParaRPr lang="pl-PL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effectLst/>
                        </a:rPr>
                        <a:t>22</a:t>
                      </a:r>
                      <a:endParaRPr lang="pl-PL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effectLst/>
                        </a:rPr>
                        <a:t>22</a:t>
                      </a:r>
                      <a:endParaRPr lang="pl-PL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effectLst/>
                        </a:rPr>
                        <a:t>22</a:t>
                      </a:r>
                      <a:endParaRPr lang="pl-PL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effectLst/>
                        </a:rPr>
                        <a:t>22</a:t>
                      </a:r>
                      <a:endParaRPr lang="pl-PL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effectLst/>
                        </a:rPr>
                        <a:t>22</a:t>
                      </a:r>
                      <a:endParaRPr lang="pl-PL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637471656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zm.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solidFill>
                            <a:srgbClr val="00B050"/>
                          </a:solidFill>
                          <a:effectLst/>
                        </a:rPr>
                        <a:t>0,77</a:t>
                      </a:r>
                      <a:endParaRPr lang="pl-PL" sz="1600" b="1" i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solidFill>
                            <a:srgbClr val="00B050"/>
                          </a:solidFill>
                          <a:effectLst/>
                        </a:rPr>
                        <a:t>0,95</a:t>
                      </a:r>
                      <a:endParaRPr lang="pl-PL" sz="1600" b="1" i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1,14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1,09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1,23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FF0000"/>
                          </a:solidFill>
                          <a:effectLst/>
                        </a:rPr>
                        <a:t>1,27</a:t>
                      </a:r>
                      <a:endParaRPr lang="pl-PL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831114350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II zmiana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B050"/>
                          </a:solidFill>
                          <a:effectLst/>
                        </a:rPr>
                        <a:t>-5</a:t>
                      </a:r>
                      <a:endParaRPr lang="pl-PL" sz="1800" b="1" i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pl-PL" sz="1800" b="1" i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pl-PL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pl-PL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97419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1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 bwMode="auto">
          <a:xfrm>
            <a:off x="323528" y="188640"/>
            <a:ext cx="79928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Migracja uczniów do szkół podstawowych powstałych z przekształcenia gimnazjów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B5AC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klasy IV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rgbClr val="4B5AC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8015287" cy="1616224"/>
          </a:xfrm>
        </p:spPr>
        <p:txBody>
          <a:bodyPr/>
          <a:lstStyle/>
          <a:p>
            <a:r>
              <a:rPr lang="pl-PL" sz="3200" dirty="0" smtClean="0"/>
              <a:t>Migracja uczniów do szkół podstawowych powstałych z przekształcenia gimnazjów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                  </a:t>
            </a:r>
            <a:r>
              <a:rPr lang="pl-PL" sz="3200" dirty="0" smtClean="0">
                <a:solidFill>
                  <a:srgbClr val="4B5AC9"/>
                </a:solidFill>
              </a:rPr>
              <a:t>do klasy VII</a:t>
            </a:r>
            <a:endParaRPr lang="pl-PL" sz="3200" dirty="0">
              <a:solidFill>
                <a:srgbClr val="4B5AC9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11560" y="1628800"/>
          <a:ext cx="792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Bilans uczniów i oddziałów - symulacja</a:t>
            </a:r>
            <a:endParaRPr lang="pl-PL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158238"/>
              </p:ext>
            </p:extLst>
          </p:nvPr>
        </p:nvGraphicFramePr>
        <p:xfrm>
          <a:off x="0" y="1268760"/>
          <a:ext cx="9108503" cy="5545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8427">
                  <a:extLst>
                    <a:ext uri="{9D8B030D-6E8A-4147-A177-3AD203B41FA5}">
                      <a16:colId xmlns="" xmlns:a16="http://schemas.microsoft.com/office/drawing/2014/main" val="2545393877"/>
                    </a:ext>
                  </a:extLst>
                </a:gridCol>
                <a:gridCol w="728346">
                  <a:extLst>
                    <a:ext uri="{9D8B030D-6E8A-4147-A177-3AD203B41FA5}">
                      <a16:colId xmlns="" xmlns:a16="http://schemas.microsoft.com/office/drawing/2014/main" val="2867347071"/>
                    </a:ext>
                  </a:extLst>
                </a:gridCol>
                <a:gridCol w="728346">
                  <a:extLst>
                    <a:ext uri="{9D8B030D-6E8A-4147-A177-3AD203B41FA5}">
                      <a16:colId xmlns="" xmlns:a16="http://schemas.microsoft.com/office/drawing/2014/main" val="3865879547"/>
                    </a:ext>
                  </a:extLst>
                </a:gridCol>
                <a:gridCol w="728346">
                  <a:extLst>
                    <a:ext uri="{9D8B030D-6E8A-4147-A177-3AD203B41FA5}">
                      <a16:colId xmlns="" xmlns:a16="http://schemas.microsoft.com/office/drawing/2014/main" val="2573371689"/>
                    </a:ext>
                  </a:extLst>
                </a:gridCol>
                <a:gridCol w="728346">
                  <a:extLst>
                    <a:ext uri="{9D8B030D-6E8A-4147-A177-3AD203B41FA5}">
                      <a16:colId xmlns="" xmlns:a16="http://schemas.microsoft.com/office/drawing/2014/main" val="3448381174"/>
                    </a:ext>
                  </a:extLst>
                </a:gridCol>
                <a:gridCol w="728346">
                  <a:extLst>
                    <a:ext uri="{9D8B030D-6E8A-4147-A177-3AD203B41FA5}">
                      <a16:colId xmlns="" xmlns:a16="http://schemas.microsoft.com/office/drawing/2014/main" val="1553578667"/>
                    </a:ext>
                  </a:extLst>
                </a:gridCol>
                <a:gridCol w="728346">
                  <a:extLst>
                    <a:ext uri="{9D8B030D-6E8A-4147-A177-3AD203B41FA5}">
                      <a16:colId xmlns="" xmlns:a16="http://schemas.microsoft.com/office/drawing/2014/main" val="3404757512"/>
                    </a:ext>
                  </a:extLst>
                </a:gridCol>
              </a:tblGrid>
              <a:tr h="1080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Etapy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edukacyjne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2016/2017</a:t>
                      </a:r>
                      <a:endParaRPr lang="pl-P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rgbClr val="0070C0"/>
                          </a:solidFill>
                          <a:effectLst/>
                        </a:rPr>
                        <a:t>2017/2018</a:t>
                      </a:r>
                      <a:endParaRPr lang="pl-PL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i="1" dirty="0">
                          <a:effectLst/>
                        </a:rPr>
                        <a:t>2018/2019</a:t>
                      </a:r>
                      <a:endParaRPr lang="pl-PL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i="1" dirty="0">
                          <a:effectLst/>
                        </a:rPr>
                        <a:t>2019/2020</a:t>
                      </a:r>
                      <a:endParaRPr lang="pl-PL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i="1" dirty="0">
                          <a:effectLst/>
                        </a:rPr>
                        <a:t>2020/2021</a:t>
                      </a:r>
                      <a:endParaRPr lang="pl-PL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i="1" dirty="0">
                          <a:effectLst/>
                        </a:rPr>
                        <a:t>2021/2022</a:t>
                      </a:r>
                      <a:endParaRPr lang="pl-PL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extLst>
                  <a:ext uri="{0D108BD9-81ED-4DB2-BD59-A6C34878D82A}">
                    <a16:rowId xmlns="" xmlns:a16="http://schemas.microsoft.com/office/drawing/2014/main" val="274329072"/>
                  </a:ext>
                </a:extLst>
              </a:tr>
              <a:tr h="2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Uczniowie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963293889"/>
                  </a:ext>
                </a:extLst>
              </a:tr>
              <a:tr h="29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Szkoły podstawowe klasy I - III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2 623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2 </a:t>
                      </a:r>
                      <a:r>
                        <a:rPr lang="pl-PL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417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FF0000"/>
                          </a:solidFill>
                          <a:effectLst/>
                        </a:rPr>
                        <a:t>2 331</a:t>
                      </a:r>
                      <a:endParaRPr lang="pl-PL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2 776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2 737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2 756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4276126778"/>
                  </a:ext>
                </a:extLst>
              </a:tr>
              <a:tr h="29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Szkoły podstawowe klasy IV - VIII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2 367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</a:rPr>
                        <a:t>3 </a:t>
                      </a:r>
                      <a:r>
                        <a:rPr lang="pl-PL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484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4 536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4 191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4 420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4 500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65357785"/>
                  </a:ext>
                </a:extLst>
              </a:tr>
              <a:tr h="31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Razem szkoły podstawowe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4 990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</a:rPr>
                        <a:t>5 941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6 867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6 967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7 157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7 256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875787059"/>
                  </a:ext>
                </a:extLst>
              </a:tr>
              <a:tr h="29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Gimnazja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2 255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1 </a:t>
                      </a:r>
                      <a:r>
                        <a:rPr lang="pl-PL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526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FF0000"/>
                          </a:solidFill>
                          <a:effectLst/>
                        </a:rPr>
                        <a:t>787</a:t>
                      </a:r>
                      <a:endParaRPr lang="pl-PL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i="1" dirty="0">
                          <a:effectLst/>
                        </a:rPr>
                        <a:t> -</a:t>
                      </a:r>
                      <a:endParaRPr lang="pl-PL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i="1" dirty="0">
                          <a:effectLst/>
                        </a:rPr>
                        <a:t>- </a:t>
                      </a:r>
                      <a:endParaRPr lang="pl-PL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i="1" dirty="0">
                          <a:effectLst/>
                        </a:rPr>
                        <a:t>- </a:t>
                      </a:r>
                      <a:endParaRPr lang="pl-PL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588689679"/>
                  </a:ext>
                </a:extLst>
              </a:tr>
              <a:tr h="136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effectLst/>
                        </a:rPr>
                        <a:t> </a:t>
                      </a:r>
                      <a:endParaRPr lang="pl-PL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effectLst/>
                        </a:rPr>
                        <a:t> </a:t>
                      </a:r>
                      <a:endParaRPr lang="pl-PL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effectLst/>
                        </a:rPr>
                        <a:t> </a:t>
                      </a:r>
                      <a:endParaRPr lang="pl-PL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effectLst/>
                        </a:rPr>
                        <a:t> </a:t>
                      </a:r>
                      <a:endParaRPr lang="pl-PL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901267768"/>
                  </a:ext>
                </a:extLst>
              </a:tr>
              <a:tr h="2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Razem szkoły podstawowe i gimnazja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7 245</a:t>
                      </a:r>
                      <a:endParaRPr lang="pl-PL" sz="2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B050"/>
                          </a:solidFill>
                          <a:effectLst/>
                        </a:rPr>
                        <a:t>7 </a:t>
                      </a:r>
                      <a:r>
                        <a:rPr lang="pl-PL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427</a:t>
                      </a:r>
                      <a:endParaRPr lang="pl-PL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solidFill>
                            <a:srgbClr val="00B050"/>
                          </a:solidFill>
                          <a:effectLst/>
                        </a:rPr>
                        <a:t>7 654</a:t>
                      </a:r>
                      <a:endParaRPr lang="pl-PL" sz="20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solidFill>
                            <a:srgbClr val="FF0000"/>
                          </a:solidFill>
                          <a:effectLst/>
                        </a:rPr>
                        <a:t>6 967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solidFill>
                            <a:srgbClr val="00B050"/>
                          </a:solidFill>
                          <a:effectLst/>
                        </a:rPr>
                        <a:t>7 157</a:t>
                      </a:r>
                      <a:endParaRPr lang="pl-PL" sz="20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solidFill>
                            <a:srgbClr val="00B050"/>
                          </a:solidFill>
                          <a:effectLst/>
                        </a:rPr>
                        <a:t>7 256</a:t>
                      </a:r>
                      <a:endParaRPr lang="pl-PL" sz="20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430500134"/>
                  </a:ext>
                </a:extLst>
              </a:tr>
              <a:tr h="20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 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 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 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 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478598326"/>
                  </a:ext>
                </a:extLst>
              </a:tr>
              <a:tr h="311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Oddziały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 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 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 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 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982029787"/>
                  </a:ext>
                </a:extLst>
              </a:tr>
              <a:tr h="31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Szkoły podstawowe klasy I - III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123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114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FF0000"/>
                          </a:solidFill>
                          <a:effectLst/>
                        </a:rPr>
                        <a:t>108</a:t>
                      </a:r>
                      <a:endParaRPr lang="pl-PL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128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127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131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228340941"/>
                  </a:ext>
                </a:extLst>
              </a:tr>
              <a:tr h="31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Szkoły podstawowe klasy IV - VIII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108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162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208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FF0000"/>
                          </a:solidFill>
                          <a:effectLst/>
                        </a:rPr>
                        <a:t>195</a:t>
                      </a:r>
                      <a:endParaRPr lang="pl-PL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204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208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110370706"/>
                  </a:ext>
                </a:extLst>
              </a:tr>
              <a:tr h="31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Razem szkoły podstawowe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231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276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316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323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331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00B050"/>
                          </a:solidFill>
                          <a:effectLst/>
                        </a:rPr>
                        <a:t>339</a:t>
                      </a:r>
                      <a:endParaRPr lang="pl-PL" sz="18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37545475"/>
                  </a:ext>
                </a:extLst>
              </a:tr>
              <a:tr h="31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Gimnazja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91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pl-PL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-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-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effectLst/>
                        </a:rPr>
                        <a:t>-</a:t>
                      </a:r>
                      <a:endParaRPr lang="pl-PL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358604218"/>
                  </a:ext>
                </a:extLst>
              </a:tr>
              <a:tr h="153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effectLst/>
                        </a:rPr>
                        <a:t> </a:t>
                      </a:r>
                      <a:endParaRPr lang="pl-PL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effectLst/>
                        </a:rPr>
                        <a:t> </a:t>
                      </a:r>
                      <a:endParaRPr lang="pl-PL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effectLst/>
                        </a:rPr>
                        <a:t> </a:t>
                      </a:r>
                      <a:endParaRPr lang="pl-PL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effectLst/>
                        </a:rPr>
                        <a:t> </a:t>
                      </a:r>
                      <a:endParaRPr lang="pl-PL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4289797987"/>
                  </a:ext>
                </a:extLst>
              </a:tr>
              <a:tr h="311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Razem szkoły podstawowe i gimnazja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322</a:t>
                      </a:r>
                      <a:endParaRPr lang="pl-PL" sz="2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338</a:t>
                      </a:r>
                      <a:endParaRPr lang="pl-PL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solidFill>
                            <a:srgbClr val="00B050"/>
                          </a:solidFill>
                          <a:effectLst/>
                        </a:rPr>
                        <a:t>347</a:t>
                      </a:r>
                      <a:endParaRPr lang="pl-PL" sz="20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solidFill>
                            <a:srgbClr val="FF0000"/>
                          </a:solidFill>
                          <a:effectLst/>
                        </a:rPr>
                        <a:t>323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solidFill>
                            <a:srgbClr val="00B050"/>
                          </a:solidFill>
                          <a:effectLst/>
                        </a:rPr>
                        <a:t>331</a:t>
                      </a:r>
                      <a:endParaRPr lang="pl-PL" sz="20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solidFill>
                            <a:srgbClr val="00B050"/>
                          </a:solidFill>
                          <a:effectLst/>
                        </a:rPr>
                        <a:t>339</a:t>
                      </a:r>
                      <a:endParaRPr lang="pl-PL" sz="2000" b="1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78036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392488"/>
          </a:xfrm>
        </p:spPr>
        <p:txBody>
          <a:bodyPr/>
          <a:lstStyle/>
          <a:p>
            <a:pPr marL="0" indent="0">
              <a:buNone/>
            </a:pPr>
            <a:endParaRPr lang="pl-PL" sz="2400" b="1" i="1" dirty="0" smtClean="0"/>
          </a:p>
          <a:p>
            <a:pPr marL="0" indent="0">
              <a:buNone/>
            </a:pPr>
            <a:r>
              <a:rPr lang="pl-PL" sz="2400" b="1" i="1" dirty="0" smtClean="0"/>
              <a:t>Szkoły </a:t>
            </a:r>
            <a:r>
              <a:rPr lang="pl-PL" sz="2400" b="1" i="1" dirty="0"/>
              <a:t>podstawowe klasy I – III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Zakładaliśmy, że w roku szkolnym 2017/2018 zabraknie miejsc pracy dla 9 nauczycieli, a w roku szkolnym 2018/2019 dla kolejnych  6 nauczycieli. 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Od </a:t>
            </a:r>
            <a:r>
              <a:rPr lang="pl-PL" sz="2400" b="1" dirty="0">
                <a:solidFill>
                  <a:srgbClr val="FF0000"/>
                </a:solidFill>
              </a:rPr>
              <a:t>1 września 2017 r. zmniejszyła się </a:t>
            </a:r>
            <a:r>
              <a:rPr lang="pl-PL" sz="2400" b="1" dirty="0" smtClean="0">
                <a:solidFill>
                  <a:srgbClr val="FF0000"/>
                </a:solidFill>
              </a:rPr>
              <a:t>o 10 liczba </a:t>
            </a:r>
            <a:r>
              <a:rPr lang="pl-PL" sz="2400" b="1" dirty="0">
                <a:solidFill>
                  <a:srgbClr val="FF0000"/>
                </a:solidFill>
              </a:rPr>
              <a:t>oddziałów na I etapie edukacyjnym w szkołach podstawowych (klas I – III). </a:t>
            </a:r>
          </a:p>
          <a:p>
            <a:pPr marL="0" indent="0">
              <a:buNone/>
            </a:pPr>
            <a:r>
              <a:rPr lang="pl-PL" sz="2000" i="1" dirty="0"/>
              <a:t>Jest to konsekwencja wprowadzenia w latach szkolnych 2014/2015 i 2015/2016 trzech roczników dzieci w </a:t>
            </a:r>
            <a:r>
              <a:rPr lang="pl-PL" sz="2000" i="1" dirty="0" smtClean="0"/>
              <a:t>związku z </a:t>
            </a:r>
            <a:r>
              <a:rPr lang="pl-PL" sz="2000" i="1" dirty="0"/>
              <a:t>„reformą sześciolatków</a:t>
            </a:r>
            <a:r>
              <a:rPr lang="pl-PL" sz="2000" i="1" dirty="0" smtClean="0"/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3800" b="1" dirty="0">
                <a:latin typeface="Times New Roman" pitchFamily="18" charset="0"/>
              </a:rPr>
              <a:t>Zadania oświatowe Miasta Siedlce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480057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- </a:t>
            </a:r>
            <a:r>
              <a:rPr lang="pl-PL" sz="2800" b="1" dirty="0">
                <a:solidFill>
                  <a:srgbClr val="0070C0"/>
                </a:solidFill>
                <a:latin typeface="Times New Roman" pitchFamily="18" charset="0"/>
              </a:rPr>
              <a:t>w ramach zadań powiatowych</a:t>
            </a:r>
          </a:p>
          <a:p>
            <a:pPr eaLnBrk="1" hangingPunct="1">
              <a:buNone/>
              <a:defRPr/>
            </a:pPr>
            <a:r>
              <a:rPr lang="pl-PL" sz="2800" b="1" dirty="0">
                <a:solidFill>
                  <a:srgbClr val="0070C0"/>
                </a:solidFill>
                <a:latin typeface="Times New Roman" pitchFamily="18" charset="0"/>
              </a:rPr>
              <a:t>	</a:t>
            </a:r>
            <a:r>
              <a:rPr lang="pl-PL" sz="2800" b="1" dirty="0">
                <a:solidFill>
                  <a:srgbClr val="008000"/>
                </a:solidFill>
                <a:latin typeface="Times New Roman" pitchFamily="18" charset="0"/>
              </a:rPr>
              <a:t>3 samodzielne licea ogólnokształcące</a:t>
            </a:r>
            <a:r>
              <a:rPr lang="pl-PL" sz="2800" b="1" dirty="0">
                <a:solidFill>
                  <a:srgbClr val="00B050"/>
                </a:solidFill>
                <a:latin typeface="Times New Roman" pitchFamily="18" charset="0"/>
              </a:rPr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b="1" dirty="0">
                <a:latin typeface="Times New Roman" pitchFamily="18" charset="0"/>
              </a:rPr>
              <a:t>     </a:t>
            </a:r>
            <a:r>
              <a:rPr lang="pl-PL" sz="2800" b="1" dirty="0">
                <a:solidFill>
                  <a:srgbClr val="008000"/>
                </a:solidFill>
                <a:latin typeface="Times New Roman" pitchFamily="18" charset="0"/>
              </a:rPr>
              <a:t>6 zespołów </a:t>
            </a:r>
            <a:r>
              <a:rPr lang="pl-PL" sz="2400" b="1" dirty="0">
                <a:solidFill>
                  <a:srgbClr val="008000"/>
                </a:solidFill>
                <a:latin typeface="Times New Roman" pitchFamily="18" charset="0"/>
              </a:rPr>
              <a:t>szkół ponadgimnazjalnych </a:t>
            </a:r>
            <a:r>
              <a:rPr lang="pl-PL" sz="2000" dirty="0">
                <a:solidFill>
                  <a:srgbClr val="0070C0"/>
                </a:solidFill>
                <a:latin typeface="Times New Roman" pitchFamily="18" charset="0"/>
              </a:rPr>
              <a:t>(</a:t>
            </a:r>
            <a:r>
              <a:rPr lang="pl-PL" sz="2000" i="1" dirty="0">
                <a:solidFill>
                  <a:srgbClr val="0070C0"/>
                </a:solidFill>
                <a:latin typeface="Times New Roman" pitchFamily="18" charset="0"/>
              </a:rPr>
              <a:t>obejmujących: 6 techników,         4 branżowe szkoły I stopnia, 4 licea ogólnokształcące, 2 internaty</a:t>
            </a:r>
            <a:r>
              <a:rPr lang="pl-PL" sz="2000" dirty="0">
                <a:solidFill>
                  <a:srgbClr val="0070C0"/>
                </a:solidFill>
                <a:latin typeface="Times New Roman" pitchFamily="18" charset="0"/>
              </a:rPr>
              <a:t>)</a:t>
            </a:r>
            <a:endParaRPr lang="pl-PL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pl-PL" sz="2400" b="1" dirty="0">
                <a:solidFill>
                  <a:srgbClr val="008000"/>
                </a:solidFill>
                <a:latin typeface="Times New Roman" pitchFamily="18" charset="0"/>
              </a:rPr>
              <a:t>	Specjalny Ośrodek Szkolno-Wychowawczy </a:t>
            </a:r>
          </a:p>
          <a:p>
            <a:pPr eaLnBrk="1" hangingPunct="1">
              <a:buNone/>
              <a:defRPr/>
            </a:pPr>
            <a:r>
              <a:rPr lang="pl-PL" sz="2400" b="1" dirty="0">
                <a:solidFill>
                  <a:srgbClr val="008000"/>
                </a:solidFill>
                <a:latin typeface="Times New Roman" pitchFamily="18" charset="0"/>
              </a:rPr>
              <a:t>     Centrum Kształcenia Ustawicznego </a:t>
            </a:r>
            <a:r>
              <a:rPr lang="pl-PL" sz="1800" i="1" dirty="0">
                <a:solidFill>
                  <a:srgbClr val="0070C0"/>
                </a:solidFill>
                <a:latin typeface="Times New Roman" pitchFamily="18" charset="0"/>
              </a:rPr>
              <a:t>(liceum ogólnokształcące dla dorosłych, szkoła policealna dla dorosłych)</a:t>
            </a:r>
            <a:endParaRPr lang="pl-PL" sz="1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b="1" dirty="0">
                <a:latin typeface="Times New Roman" pitchFamily="18" charset="0"/>
              </a:rPr>
              <a:t>     </a:t>
            </a:r>
            <a:r>
              <a:rPr lang="pl-PL" sz="2400" b="1" dirty="0">
                <a:solidFill>
                  <a:srgbClr val="008000"/>
                </a:solidFill>
                <a:latin typeface="Times New Roman" pitchFamily="18" charset="0"/>
              </a:rPr>
              <a:t>Centrum Kształcenia Praktycznego</a:t>
            </a:r>
            <a:endParaRPr lang="pl-PL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pl-PL" sz="2400" dirty="0">
                <a:solidFill>
                  <a:srgbClr val="008000"/>
                </a:solidFill>
                <a:latin typeface="Times New Roman" pitchFamily="18" charset="0"/>
              </a:rPr>
              <a:t>     </a:t>
            </a:r>
            <a:r>
              <a:rPr lang="pl-PL" sz="2400" b="1" dirty="0">
                <a:solidFill>
                  <a:srgbClr val="008000"/>
                </a:solidFill>
                <a:latin typeface="Times New Roman" pitchFamily="18" charset="0"/>
              </a:rPr>
              <a:t>Samorządowe Centrum Doradztwa i Doskonalenia Nauczycieli</a:t>
            </a:r>
            <a:endParaRPr lang="pl-PL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008000"/>
                </a:solidFill>
                <a:latin typeface="Times New Roman" pitchFamily="18" charset="0"/>
              </a:rPr>
              <a:t>     i  Poradnię Psychologiczno-Pedagogiczną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824536"/>
          </a:xfrm>
        </p:spPr>
        <p:txBody>
          <a:bodyPr/>
          <a:lstStyle/>
          <a:p>
            <a:pPr marL="0" indent="0">
              <a:buNone/>
            </a:pPr>
            <a:r>
              <a:rPr lang="pl-PL" sz="2400" b="1" i="1" dirty="0"/>
              <a:t>Szkoły podstawowe klasy I – III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Ostatecznie w tym obszarze tylko w 1 przypadku (SP 6) nastąpiło wypowiedzenie umowy o pracę (nauczyciel przeszedł na emeryturę). W 2 przypadkach (SP 7, SP 9)  nie przedłużono umów o pracę nauczycieli zatrudnionych na czas określony na zastępstwo.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B050"/>
                </a:solidFill>
              </a:rPr>
              <a:t>Jednak </a:t>
            </a:r>
            <a:r>
              <a:rPr lang="pl-PL" sz="2400" b="1" dirty="0">
                <a:solidFill>
                  <a:srgbClr val="00B050"/>
                </a:solidFill>
              </a:rPr>
              <a:t>od 1 września 2019 roku liczba miejsc pracy </a:t>
            </a:r>
            <a:r>
              <a:rPr lang="pl-PL" sz="2400" b="1" dirty="0" smtClean="0">
                <a:solidFill>
                  <a:srgbClr val="00B050"/>
                </a:solidFill>
              </a:rPr>
              <a:t>          w obszarze </a:t>
            </a:r>
            <a:r>
              <a:rPr lang="pl-PL" sz="2400" b="1" dirty="0">
                <a:solidFill>
                  <a:srgbClr val="00B050"/>
                </a:solidFill>
              </a:rPr>
              <a:t>wzrośnie o </a:t>
            </a:r>
            <a:r>
              <a:rPr lang="pl-PL" sz="2400" b="1" dirty="0" smtClean="0">
                <a:solidFill>
                  <a:srgbClr val="00B050"/>
                </a:solidFill>
              </a:rPr>
              <a:t>20 </a:t>
            </a:r>
            <a:r>
              <a:rPr lang="pl-PL" sz="2400" b="1" dirty="0">
                <a:solidFill>
                  <a:srgbClr val="00B050"/>
                </a:solidFill>
              </a:rPr>
              <a:t>etatów</a:t>
            </a:r>
            <a:r>
              <a:rPr lang="pl-PL" sz="2400" dirty="0">
                <a:solidFill>
                  <a:srgbClr val="00B050"/>
                </a:solidFill>
              </a:rPr>
              <a:t>. </a:t>
            </a:r>
            <a:r>
              <a:rPr lang="pl-PL" sz="2400" dirty="0" smtClean="0">
                <a:solidFill>
                  <a:srgbClr val="00B050"/>
                </a:solidFill>
              </a:rPr>
              <a:t>                                             Stanie </a:t>
            </a:r>
            <a:r>
              <a:rPr lang="pl-PL" sz="2400" dirty="0">
                <a:solidFill>
                  <a:srgbClr val="00B050"/>
                </a:solidFill>
              </a:rPr>
              <a:t>się tak ponieważ w miejsce klasy III liczącej w skali miasta </a:t>
            </a:r>
            <a:r>
              <a:rPr lang="pl-PL" sz="2400" dirty="0" smtClean="0">
                <a:solidFill>
                  <a:srgbClr val="FF0000"/>
                </a:solidFill>
              </a:rPr>
              <a:t>460</a:t>
            </a:r>
            <a:r>
              <a:rPr lang="pl-PL" sz="2400" dirty="0" smtClean="0">
                <a:solidFill>
                  <a:srgbClr val="00B050"/>
                </a:solidFill>
              </a:rPr>
              <a:t> dzieci </a:t>
            </a:r>
            <a:r>
              <a:rPr lang="pl-PL" sz="2400" dirty="0">
                <a:solidFill>
                  <a:srgbClr val="00B050"/>
                </a:solidFill>
              </a:rPr>
              <a:t>zorganizowanej w </a:t>
            </a:r>
            <a:r>
              <a:rPr lang="pl-PL" sz="2400" dirty="0" smtClean="0">
                <a:solidFill>
                  <a:srgbClr val="00B050"/>
                </a:solidFill>
              </a:rPr>
              <a:t>21 </a:t>
            </a:r>
            <a:r>
              <a:rPr lang="pl-PL" sz="2400" dirty="0">
                <a:solidFill>
                  <a:srgbClr val="00B050"/>
                </a:solidFill>
              </a:rPr>
              <a:t>oddziałach, przyjdą do szkoły do pierwszej klasy dzieci z całego rocznika </a:t>
            </a:r>
            <a:r>
              <a:rPr lang="pl-PL" sz="2400" dirty="0" smtClean="0">
                <a:solidFill>
                  <a:srgbClr val="00B050"/>
                </a:solidFill>
              </a:rPr>
              <a:t>2012 </a:t>
            </a:r>
            <a:r>
              <a:rPr lang="pl-PL" sz="2400" dirty="0">
                <a:solidFill>
                  <a:srgbClr val="00B050"/>
                </a:solidFill>
              </a:rPr>
              <a:t>w liczbie </a:t>
            </a:r>
            <a:r>
              <a:rPr lang="pl-PL" sz="2400" dirty="0" smtClean="0">
                <a:solidFill>
                  <a:srgbClr val="FF0000"/>
                </a:solidFill>
              </a:rPr>
              <a:t>893</a:t>
            </a:r>
            <a:r>
              <a:rPr lang="pl-PL" sz="2400" dirty="0" smtClean="0">
                <a:solidFill>
                  <a:srgbClr val="00B050"/>
                </a:solidFill>
              </a:rPr>
              <a:t>, </a:t>
            </a:r>
            <a:r>
              <a:rPr lang="pl-PL" sz="2400" dirty="0">
                <a:solidFill>
                  <a:srgbClr val="00B050"/>
                </a:solidFill>
              </a:rPr>
              <a:t>co </a:t>
            </a:r>
            <a:r>
              <a:rPr lang="pl-PL" sz="2400" dirty="0" smtClean="0">
                <a:solidFill>
                  <a:srgbClr val="00B050"/>
                </a:solidFill>
              </a:rPr>
              <a:t>przełoży się na 43 oddziały.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464496"/>
          </a:xfrm>
        </p:spPr>
        <p:txBody>
          <a:bodyPr/>
          <a:lstStyle/>
          <a:p>
            <a:pPr marL="0" indent="0">
              <a:buNone/>
            </a:pPr>
            <a:r>
              <a:rPr lang="pl-PL" sz="2400" b="1" i="1" dirty="0">
                <a:solidFill>
                  <a:srgbClr val="0070C0"/>
                </a:solidFill>
              </a:rPr>
              <a:t>Szkoły podstawowe klasy IV - VIII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Oszacowaliśmy, że w roku szkolnym 2017/2018                           w porównaniu do roku szkolnego 2016/2017 przybędzie           23 oddziały. </a:t>
            </a:r>
            <a:r>
              <a:rPr lang="pl-PL" sz="2400" dirty="0">
                <a:solidFill>
                  <a:srgbClr val="008000"/>
                </a:solidFill>
              </a:rPr>
              <a:t>(</a:t>
            </a:r>
            <a:r>
              <a:rPr lang="pl-PL" sz="2400" b="1" dirty="0">
                <a:solidFill>
                  <a:srgbClr val="008000"/>
                </a:solidFill>
              </a:rPr>
              <a:t>przybyło 26 – </a:t>
            </a:r>
            <a:r>
              <a:rPr lang="pl-PL" sz="2000" b="1" dirty="0">
                <a:solidFill>
                  <a:srgbClr val="7030A0"/>
                </a:solidFill>
              </a:rPr>
              <a:t>dodatkowo klasy sportowe!</a:t>
            </a:r>
            <a:r>
              <a:rPr lang="pl-PL" sz="2400" b="1" dirty="0">
                <a:solidFill>
                  <a:srgbClr val="00800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Obecnie szacujemy, że w </a:t>
            </a:r>
            <a:r>
              <a:rPr lang="pl-PL" sz="2400" dirty="0"/>
              <a:t>roku szkolnym 2018/2019 przybędzie kolejnych </a:t>
            </a:r>
            <a:r>
              <a:rPr lang="pl-PL" sz="2400" b="1" dirty="0" smtClean="0">
                <a:solidFill>
                  <a:srgbClr val="00B050"/>
                </a:solidFill>
              </a:rPr>
              <a:t>20</a:t>
            </a:r>
            <a:r>
              <a:rPr lang="pl-PL" sz="2400" dirty="0" smtClean="0"/>
              <a:t> </a:t>
            </a:r>
            <a:r>
              <a:rPr lang="pl-PL" sz="2400" dirty="0"/>
              <a:t>oddziałów.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Z oddziałem związane są godziny dla nauczycieli.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Jednak </a:t>
            </a:r>
            <a:r>
              <a:rPr lang="pl-PL" sz="2400" dirty="0">
                <a:solidFill>
                  <a:srgbClr val="FF0000"/>
                </a:solidFill>
              </a:rPr>
              <a:t>w roku szkolnym 2019/2020 liczba oddziałów zmniejszy się o </a:t>
            </a:r>
            <a:r>
              <a:rPr lang="pl-PL" sz="2400" dirty="0" smtClean="0">
                <a:solidFill>
                  <a:srgbClr val="FF0000"/>
                </a:solidFill>
              </a:rPr>
              <a:t>48, </a:t>
            </a:r>
            <a:r>
              <a:rPr lang="pl-PL" sz="2400" dirty="0">
                <a:solidFill>
                  <a:srgbClr val="008000"/>
                </a:solidFill>
              </a:rPr>
              <a:t>co w naszym mieście oznacza </a:t>
            </a:r>
            <a:r>
              <a:rPr lang="pl-PL" sz="2400" dirty="0" smtClean="0">
                <a:solidFill>
                  <a:srgbClr val="008000"/>
                </a:solidFill>
              </a:rPr>
              <a:t>powrót </a:t>
            </a:r>
            <a:r>
              <a:rPr lang="pl-PL" sz="2400" dirty="0">
                <a:solidFill>
                  <a:srgbClr val="008000"/>
                </a:solidFill>
              </a:rPr>
              <a:t>do stanu </a:t>
            </a:r>
            <a:r>
              <a:rPr lang="pl-PL" sz="2400" dirty="0" smtClean="0">
                <a:solidFill>
                  <a:srgbClr val="008000"/>
                </a:solidFill>
              </a:rPr>
              <a:t>z roku 2016/2017</a:t>
            </a:r>
            <a:r>
              <a:rPr lang="pl-PL" sz="2400" dirty="0" smtClean="0">
                <a:solidFill>
                  <a:srgbClr val="00B050"/>
                </a:solidFill>
              </a:rPr>
              <a:t>, </a:t>
            </a:r>
            <a:r>
              <a:rPr lang="pl-PL" b="1" dirty="0" smtClean="0">
                <a:solidFill>
                  <a:srgbClr val="00B050"/>
                </a:solidFill>
              </a:rPr>
              <a:t>ale! …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896544"/>
          </a:xfrm>
        </p:spPr>
        <p:txBody>
          <a:bodyPr/>
          <a:lstStyle/>
          <a:p>
            <a:pPr marL="0" indent="0">
              <a:buNone/>
            </a:pPr>
            <a:r>
              <a:rPr lang="pl-PL" sz="2400" b="1" i="1" dirty="0">
                <a:solidFill>
                  <a:srgbClr val="0070C0"/>
                </a:solidFill>
              </a:rPr>
              <a:t>Szkoły ponadgimnazjalne i ponadpodstawowe</a:t>
            </a:r>
          </a:p>
          <a:p>
            <a:pPr marL="0" indent="0">
              <a:buNone/>
            </a:pPr>
            <a:endParaRPr lang="pl-PL" sz="11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>
                <a:solidFill>
                  <a:srgbClr val="00B050"/>
                </a:solidFill>
              </a:rPr>
              <a:t>W roku szkolnym 2018/2019 klasę VIII opuści </a:t>
            </a:r>
            <a:r>
              <a:rPr lang="pl-PL" sz="2400" dirty="0" smtClean="0">
                <a:solidFill>
                  <a:srgbClr val="FF0000"/>
                </a:solidFill>
              </a:rPr>
              <a:t>818</a:t>
            </a: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>
                <a:solidFill>
                  <a:srgbClr val="00B050"/>
                </a:solidFill>
              </a:rPr>
              <a:t>uczniów, a klasę III gimnazjum </a:t>
            </a:r>
            <a:r>
              <a:rPr lang="pl-PL" sz="2400" dirty="0" smtClean="0">
                <a:solidFill>
                  <a:srgbClr val="FF0000"/>
                </a:solidFill>
              </a:rPr>
              <a:t>774</a:t>
            </a: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>
                <a:solidFill>
                  <a:srgbClr val="00B050"/>
                </a:solidFill>
              </a:rPr>
              <a:t>uczniów. </a:t>
            </a:r>
          </a:p>
          <a:p>
            <a:pPr marL="0" indent="0">
              <a:buNone/>
            </a:pPr>
            <a:endParaRPr lang="pl-PL" sz="1100" dirty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/>
              <a:t>Zakładając liczebność oddziału w szkołach ponadpodstawowych i ponadgimnazjalnych, tak jak dotychczas,  na poziomie 30 osób, </a:t>
            </a:r>
            <a:r>
              <a:rPr lang="pl-PL" sz="2400" b="1" dirty="0">
                <a:solidFill>
                  <a:srgbClr val="00B050"/>
                </a:solidFill>
              </a:rPr>
              <a:t>szacujemy liczbę oddziałów klasy I na czwartym etapie edukacyjnym na poziomie </a:t>
            </a:r>
            <a:r>
              <a:rPr lang="pl-PL" sz="2400" b="1" u="sng" dirty="0">
                <a:solidFill>
                  <a:srgbClr val="00B050"/>
                </a:solidFill>
              </a:rPr>
              <a:t>110 oddziałów</a:t>
            </a:r>
            <a:r>
              <a:rPr lang="pl-PL" sz="2400" dirty="0"/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/>
              <a:t>tj. aż </a:t>
            </a:r>
            <a:r>
              <a:rPr lang="pl-PL" sz="2400" b="1" u="sng" dirty="0">
                <a:solidFill>
                  <a:srgbClr val="00B050"/>
                </a:solidFill>
              </a:rPr>
              <a:t>52 oddziały więcej  (!)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/>
              <a:t>niż zorganizowano</a:t>
            </a:r>
            <a:r>
              <a:rPr lang="pl-PL" sz="2400" i="1" dirty="0"/>
              <a:t> np. </a:t>
            </a:r>
            <a:r>
              <a:rPr lang="pl-PL" sz="2400" dirty="0"/>
              <a:t>w roku szkolnym 2016/2017</a:t>
            </a:r>
            <a:r>
              <a:rPr lang="pl-PL" sz="2400" i="1" dirty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b="1" i="1" dirty="0">
                <a:solidFill>
                  <a:srgbClr val="00B050"/>
                </a:solidFill>
              </a:rPr>
              <a:t>Tu więc będą dodatkowe godziny i miejsca pracy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b="1" i="1" dirty="0">
                <a:solidFill>
                  <a:srgbClr val="00B050"/>
                </a:solidFill>
              </a:rPr>
              <a:t>dla </a:t>
            </a:r>
            <a:r>
              <a:rPr lang="pl-PL" sz="2400" b="1" i="1" dirty="0" smtClean="0">
                <a:solidFill>
                  <a:srgbClr val="00B050"/>
                </a:solidFill>
              </a:rPr>
              <a:t>nauczycieli, także z </a:t>
            </a:r>
            <a:r>
              <a:rPr lang="pl-PL" sz="2400" b="1" i="1" dirty="0">
                <a:solidFill>
                  <a:srgbClr val="00B050"/>
                </a:solidFill>
              </a:rPr>
              <a:t>gimnazjów.</a:t>
            </a:r>
          </a:p>
          <a:p>
            <a:pPr marL="0" indent="0" algn="ctr">
              <a:buNone/>
            </a:pPr>
            <a:r>
              <a:rPr lang="pl-PL" sz="2400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95536" y="3284984"/>
            <a:ext cx="8280920" cy="9361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B050"/>
                </a:solidFill>
              </a:rPr>
              <a:t>Teza, że reforma zabiera miejsca pracy nauczycielom jest ponad wszelką wątpliwość nieprawdziwa!</a:t>
            </a:r>
            <a:endParaRPr lang="pl-PL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2708920"/>
          <a:ext cx="8138865" cy="27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2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6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6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26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26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Stan na dzień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Uczniowie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Oddziały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SP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</a:rPr>
                        <a:t>Kl. G</a:t>
                      </a:r>
                      <a:endParaRPr lang="pl-PL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Razem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SP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</a:rPr>
                        <a:t>Kl. G</a:t>
                      </a:r>
                      <a:endParaRPr lang="pl-PL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Razem</a:t>
                      </a:r>
                      <a:endParaRPr lang="pl-PL" b="1" dirty="0"/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8000"/>
                          </a:solidFill>
                        </a:rPr>
                        <a:t>30.09.2017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5 901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4B5AC9"/>
                          </a:solidFill>
                        </a:rPr>
                        <a:t>1 526</a:t>
                      </a:r>
                      <a:endParaRPr lang="pl-PL" sz="2000" b="1" dirty="0">
                        <a:solidFill>
                          <a:srgbClr val="4B5AC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7 427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70C0"/>
                          </a:solidFill>
                        </a:rPr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338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30.09.2016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4 990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2 255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7 245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231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91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322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Różnica</a:t>
                      </a: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B050"/>
                          </a:solidFill>
                        </a:rPr>
                        <a:t>+ 911</a:t>
                      </a:r>
                      <a:endParaRPr lang="pl-PL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- 729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B050"/>
                          </a:solidFill>
                        </a:rPr>
                        <a:t>182</a:t>
                      </a:r>
                      <a:endParaRPr lang="pl-PL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B050"/>
                          </a:solidFill>
                        </a:rPr>
                        <a:t>+ 45</a:t>
                      </a:r>
                      <a:endParaRPr lang="pl-PL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- 29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B050"/>
                          </a:solidFill>
                        </a:rPr>
                        <a:t>+ 16</a:t>
                      </a:r>
                      <a:endParaRPr lang="pl-PL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51520" y="184482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7030A0"/>
                </a:solidFill>
              </a:rPr>
              <a:t>Uczniowie i oddziały  </a:t>
            </a:r>
            <a:r>
              <a:rPr lang="pl-PL" sz="2800" b="1" dirty="0">
                <a:solidFill>
                  <a:srgbClr val="7030A0"/>
                </a:solidFill>
              </a:rPr>
              <a:t>w szkołach podstawowych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475656" y="2636912"/>
          <a:ext cx="5328592" cy="27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uczniów w oddziałach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Stan na dzień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SP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</a:rPr>
                        <a:t>Kl. G</a:t>
                      </a:r>
                      <a:endParaRPr lang="pl-PL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Łącznie</a:t>
                      </a:r>
                      <a:endParaRPr lang="pl-PL" b="1" dirty="0"/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8000"/>
                          </a:solidFill>
                        </a:rPr>
                        <a:t>30.09.2017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21,4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4B5AC9"/>
                          </a:solidFill>
                        </a:rPr>
                        <a:t>24,6</a:t>
                      </a:r>
                      <a:endParaRPr lang="pl-PL" sz="2000" b="1" dirty="0">
                        <a:solidFill>
                          <a:srgbClr val="4B5AC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22,0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30.09.2016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21,6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24,8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22,5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Różnica</a:t>
                      </a: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8000"/>
                          </a:solidFill>
                        </a:rPr>
                        <a:t>- 0,2</a:t>
                      </a:r>
                      <a:endParaRPr lang="pl-PL" sz="2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8000"/>
                          </a:solidFill>
                        </a:rPr>
                        <a:t>-</a:t>
                      </a:r>
                      <a:r>
                        <a:rPr lang="pl-PL" sz="2400" b="1" baseline="0" dirty="0" smtClean="0">
                          <a:solidFill>
                            <a:srgbClr val="008000"/>
                          </a:solidFill>
                        </a:rPr>
                        <a:t> 0,2</a:t>
                      </a:r>
                      <a:endParaRPr lang="pl-PL" sz="2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8000"/>
                          </a:solidFill>
                        </a:rPr>
                        <a:t>- 0,5</a:t>
                      </a:r>
                      <a:endParaRPr lang="pl-PL" sz="2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51520" y="184482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7030A0"/>
                </a:solidFill>
              </a:rPr>
              <a:t>Średnia w oddziałach </a:t>
            </a:r>
            <a:r>
              <a:rPr lang="pl-PL" sz="2800" b="1" dirty="0">
                <a:solidFill>
                  <a:srgbClr val="7030A0"/>
                </a:solidFill>
              </a:rPr>
              <a:t>w szkołach podstawowych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2708920"/>
          <a:ext cx="8138865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2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6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38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15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26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Stan na dzień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Osoby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Etaty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8000"/>
                          </a:solidFill>
                        </a:rPr>
                        <a:t>30.09.2017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932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850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891,22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41,22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30.09.2016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863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776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87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818,51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776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42,51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Różnica</a:t>
                      </a: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B050"/>
                          </a:solidFill>
                        </a:rPr>
                        <a:t>+ 69</a:t>
                      </a:r>
                      <a:endParaRPr lang="pl-PL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pl-PL" sz="2400" b="1" baseline="0" dirty="0">
                          <a:solidFill>
                            <a:srgbClr val="00B050"/>
                          </a:solidFill>
                        </a:rPr>
                        <a:t> 74</a:t>
                      </a:r>
                      <a:endParaRPr lang="pl-PL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B050"/>
                          </a:solidFill>
                        </a:rPr>
                        <a:t>+ 72,71</a:t>
                      </a:r>
                      <a:endParaRPr lang="pl-PL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pl-PL" sz="2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74</a:t>
                      </a: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1,29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95536" y="184482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7030A0"/>
                </a:solidFill>
              </a:rPr>
              <a:t>Nauczyciele i etaty w szkołach podstawowych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3068960"/>
          <a:ext cx="8064894" cy="226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4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41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75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8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Stan na dzień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Ekon.-adm.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Kuchni i</a:t>
                      </a:r>
                      <a:r>
                        <a:rPr lang="pl-PL" baseline="0" dirty="0" smtClean="0"/>
                        <a:t> stołówek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Pozostali obsługi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Pomocy nauczyciela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8000"/>
                          </a:solidFill>
                        </a:rPr>
                        <a:t>30.09.2017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59,57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59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127,95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256,02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30.09.2016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61,52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120,72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243,24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Różnica</a:t>
                      </a: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- 1,95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008000"/>
                          </a:solidFill>
                        </a:rPr>
                        <a:t>+</a:t>
                      </a:r>
                      <a:r>
                        <a:rPr lang="pl-PL" sz="2400" b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pl-PL" sz="2400" b="1" baseline="0" dirty="0" smtClean="0">
                          <a:solidFill>
                            <a:srgbClr val="008000"/>
                          </a:solidFill>
                        </a:rPr>
                        <a:t>6</a:t>
                      </a:r>
                      <a:endParaRPr lang="pl-PL" sz="2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8000"/>
                          </a:solidFill>
                        </a:rPr>
                        <a:t>+ 7,23</a:t>
                      </a:r>
                      <a:endParaRPr lang="pl-PL" sz="2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008000"/>
                          </a:solidFill>
                        </a:rPr>
                        <a:t>+ 1,5</a:t>
                      </a:r>
                      <a:endParaRPr lang="pl-PL" sz="2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008000"/>
                          </a:solidFill>
                        </a:rPr>
                        <a:t>+</a:t>
                      </a:r>
                      <a:r>
                        <a:rPr lang="pl-PL" sz="2400" b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pl-PL" sz="2400" b="1" dirty="0" smtClean="0">
                          <a:solidFill>
                            <a:srgbClr val="008000"/>
                          </a:solidFill>
                        </a:rPr>
                        <a:t>12,78</a:t>
                      </a:r>
                      <a:endParaRPr lang="pl-PL" sz="2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AEE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95536" y="184482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7030A0"/>
                </a:solidFill>
              </a:rPr>
              <a:t>Etaty pracowników administracji i obsługi                             </a:t>
            </a:r>
            <a:r>
              <a:rPr lang="pl-PL" sz="2800" b="1" dirty="0">
                <a:solidFill>
                  <a:srgbClr val="7030A0"/>
                </a:solidFill>
              </a:rPr>
              <a:t>w szkołach podstawowych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464496"/>
          </a:xfrm>
        </p:spPr>
        <p:txBody>
          <a:bodyPr/>
          <a:lstStyle/>
          <a:p>
            <a:pPr>
              <a:buNone/>
            </a:pPr>
            <a:r>
              <a:rPr lang="pl-PL" i="1" dirty="0">
                <a:solidFill>
                  <a:srgbClr val="008000"/>
                </a:solidFill>
              </a:rPr>
              <a:t>Pozytywne strony zmian:</a:t>
            </a: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r>
              <a:rPr lang="pl-PL" sz="2000" b="1" dirty="0" smtClean="0">
                <a:solidFill>
                  <a:srgbClr val="00B050"/>
                </a:solidFill>
              </a:rPr>
              <a:t>Zmniejszyła </a:t>
            </a:r>
            <a:r>
              <a:rPr lang="pl-PL" sz="2000" b="1" dirty="0">
                <a:solidFill>
                  <a:srgbClr val="00B050"/>
                </a:solidFill>
              </a:rPr>
              <a:t>się średnia liczba uczniów w </a:t>
            </a:r>
            <a:r>
              <a:rPr lang="pl-PL" sz="2000" b="1" dirty="0" smtClean="0">
                <a:solidFill>
                  <a:srgbClr val="00B050"/>
                </a:solidFill>
              </a:rPr>
              <a:t>oddziałach.</a:t>
            </a:r>
            <a:endParaRPr lang="pl-PL" sz="2000" b="1" dirty="0">
              <a:solidFill>
                <a:srgbClr val="00B050"/>
              </a:solidFill>
            </a:endParaRP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r>
              <a:rPr lang="pl-PL" sz="2000" b="1" dirty="0">
                <a:solidFill>
                  <a:srgbClr val="00B050"/>
                </a:solidFill>
              </a:rPr>
              <a:t>Zmniejszyła się zmianowość w wielu szkołach podstawowych.</a:t>
            </a: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r>
              <a:rPr lang="pl-PL" sz="2000" b="1" dirty="0">
                <a:solidFill>
                  <a:srgbClr val="00B050"/>
                </a:solidFill>
              </a:rPr>
              <a:t>Zwiększyła się ogólna liczba oddziałów, a tym samym liczba godzin dla nauczycieli, co przełożyło się na zwiększenie stanu zatrudnionych nauczycieli</a:t>
            </a:r>
            <a:r>
              <a:rPr lang="pl-PL" sz="2000" b="1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r>
              <a:rPr lang="pl-PL" sz="2000" b="1" dirty="0" smtClean="0">
                <a:solidFill>
                  <a:srgbClr val="00B050"/>
                </a:solidFill>
              </a:rPr>
              <a:t>Zwiększenie liczby szkół podstawowych skróciło drogę wielu uczniów do szkół.</a:t>
            </a: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r>
              <a:rPr lang="pl-PL" sz="2000" b="1" dirty="0" smtClean="0">
                <a:solidFill>
                  <a:srgbClr val="00B050"/>
                </a:solidFill>
              </a:rPr>
              <a:t>O przeniesieniu uczniów do klas IV i VII szkół podstawowych powstałych z przekształcenia gimnazjów w znacznie większym stopniu zadecydowali rodzice niż Rada Miasta Siedlce.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608512"/>
          </a:xfrm>
        </p:spPr>
        <p:txBody>
          <a:bodyPr/>
          <a:lstStyle/>
          <a:p>
            <a:pPr>
              <a:buNone/>
            </a:pPr>
            <a:r>
              <a:rPr lang="pl-PL" b="1" i="1" dirty="0" smtClean="0">
                <a:solidFill>
                  <a:srgbClr val="008000"/>
                </a:solidFill>
              </a:rPr>
              <a:t>Dalsze działania w kontekście reformy</a:t>
            </a:r>
            <a:r>
              <a:rPr lang="pl-PL" i="1" dirty="0" smtClean="0">
                <a:solidFill>
                  <a:srgbClr val="008000"/>
                </a:solidFill>
              </a:rPr>
              <a:t>:</a:t>
            </a:r>
            <a:endParaRPr lang="pl-PL" i="1" dirty="0">
              <a:solidFill>
                <a:srgbClr val="008000"/>
              </a:solidFill>
            </a:endParaRP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r>
              <a:rPr lang="pl-PL" sz="2000" b="1" dirty="0" smtClean="0">
                <a:solidFill>
                  <a:srgbClr val="00B050"/>
                </a:solidFill>
              </a:rPr>
              <a:t>Organizacja szkół podstawowych w roku szkolnym 2018/2019 w oparciu o „Symulację organizacji szkół podstawowych prowadzonych przez Miasto Siedlce w latach 2017 – 2021.</a:t>
            </a: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r>
              <a:rPr lang="pl-PL" sz="2000" b="1" dirty="0" smtClean="0">
                <a:solidFill>
                  <a:srgbClr val="00B050"/>
                </a:solidFill>
              </a:rPr>
              <a:t>Określenie daty 6 kwietnia 2018 roku – </a:t>
            </a:r>
            <a:r>
              <a:rPr lang="pl-PL" sz="2000" dirty="0" smtClean="0"/>
              <a:t>jako terminu składania wniosków przez rodziców uczniów o przyjęcie do klas  IV i VII szkół podstawowych powstałych z przekształcenia gimnazjów</a:t>
            </a:r>
            <a:r>
              <a:rPr lang="pl-PL" sz="2000" b="1" dirty="0" smtClean="0"/>
              <a:t>.                    </a:t>
            </a:r>
            <a:r>
              <a:rPr lang="pl-PL" sz="2000" b="1" dirty="0" smtClean="0">
                <a:solidFill>
                  <a:srgbClr val="00B050"/>
                </a:solidFill>
              </a:rPr>
              <a:t>(SP 1, SP 2, SP 3, SP 8). Art. 205 ust. 2 i 5 ustawy „p.w. – p.o.”</a:t>
            </a:r>
            <a:r>
              <a:rPr lang="pl-PL" sz="2000" b="1" dirty="0" smtClean="0"/>
              <a:t>.</a:t>
            </a: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</a:rPr>
              <a:t>Podjęcie uchwały Rady Miasta Siedlce </a:t>
            </a:r>
            <a:r>
              <a:rPr lang="pl-PL" sz="2000" dirty="0" smtClean="0"/>
              <a:t>w sprawie wskazania miejsca realizacji obowiązku szkolnego niektórym uczniom oddziałów klasy III oraz uczniom oddziałów klasy VI w publicznych szkołach podstawowych, powstałych z przekształcenia gimnazjów</a:t>
            </a:r>
          </a:p>
          <a:p>
            <a:pPr marL="514350" indent="-514350">
              <a:buClr>
                <a:srgbClr val="008000"/>
              </a:buClr>
              <a:buNone/>
            </a:pPr>
            <a:r>
              <a:rPr lang="pl-PL" sz="2000" b="1" dirty="0" smtClean="0">
                <a:solidFill>
                  <a:srgbClr val="00B050"/>
                </a:solidFill>
              </a:rPr>
              <a:t>        - 27 kwietnia 2018 roku. Art. 205 </a:t>
            </a:r>
            <a:r>
              <a:rPr lang="pl-PL" sz="2000" b="1" dirty="0" smtClean="0">
                <a:solidFill>
                  <a:srgbClr val="FF0000"/>
                </a:solidFill>
              </a:rPr>
              <a:t>ust. 1 i 4</a:t>
            </a:r>
            <a:r>
              <a:rPr lang="pl-PL" sz="2000" b="1" dirty="0" smtClean="0">
                <a:solidFill>
                  <a:srgbClr val="00B050"/>
                </a:solidFill>
              </a:rPr>
              <a:t>. ustawy „p.w. – p.o.”</a:t>
            </a:r>
            <a:r>
              <a:rPr lang="pl-PL" sz="2000" b="1" dirty="0" smtClean="0"/>
              <a:t>.</a:t>
            </a: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endParaRPr lang="pl-PL" sz="2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418988"/>
              </p:ext>
            </p:extLst>
          </p:nvPr>
        </p:nvGraphicFramePr>
        <p:xfrm>
          <a:off x="107504" y="370704"/>
          <a:ext cx="8856984" cy="648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6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774"/>
            <a:ext cx="8496944" cy="453652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b="1" dirty="0">
                <a:latin typeface="Times New Roman" pitchFamily="18" charset="0"/>
              </a:rPr>
              <a:t>Już w latach 2009 – 2011                                   </a:t>
            </a:r>
            <a:r>
              <a:rPr lang="pl-PL" b="1" dirty="0">
                <a:solidFill>
                  <a:srgbClr val="4B5AC9"/>
                </a:solidFill>
                <a:latin typeface="Times New Roman" pitchFamily="18" charset="0"/>
              </a:rPr>
              <a:t>Miasto Siedlce </a:t>
            </a:r>
            <a:r>
              <a:rPr lang="pl-PL" sz="2800" b="1" dirty="0">
                <a:solidFill>
                  <a:srgbClr val="4B5AC9"/>
                </a:solidFill>
                <a:latin typeface="Times New Roman" pitchFamily="18" charset="0"/>
              </a:rPr>
              <a:t>zrealizowało </a:t>
            </a:r>
            <a:r>
              <a:rPr lang="pl-PL" sz="2800" b="1" u="sng" dirty="0">
                <a:solidFill>
                  <a:srgbClr val="4B5AC9"/>
                </a:solidFill>
                <a:latin typeface="Times New Roman" pitchFamily="18" charset="0"/>
              </a:rPr>
              <a:t>projekt badawczy</a:t>
            </a:r>
            <a:r>
              <a:rPr lang="pl-PL" sz="2800" b="1" dirty="0">
                <a:solidFill>
                  <a:srgbClr val="4B5AC9"/>
                </a:solidFill>
                <a:latin typeface="Times New Roman" pitchFamily="18" charset="0"/>
              </a:rPr>
              <a:t>:</a:t>
            </a:r>
            <a:r>
              <a:rPr lang="pl-PL" sz="2800" b="1" dirty="0"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l-PL" b="1" dirty="0">
                <a:latin typeface="Times New Roman" pitchFamily="18" charset="0"/>
              </a:rPr>
              <a:t>   </a:t>
            </a:r>
            <a:r>
              <a:rPr lang="pl-PL" b="1" dirty="0">
                <a:solidFill>
                  <a:srgbClr val="008000"/>
                </a:solidFill>
                <a:latin typeface="Times New Roman" pitchFamily="18" charset="0"/>
              </a:rPr>
              <a:t>„Rozwój szkolnictwa zawodowego                           w Siedlcach w dostosowaniu do potrzeb rynku pracy”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b="1" dirty="0">
                <a:latin typeface="Times New Roman" pitchFamily="18" charset="0"/>
              </a:rPr>
              <a:t>Okres realizacji projektu: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b="1" dirty="0">
                <a:solidFill>
                  <a:schemeClr val="hlink"/>
                </a:solidFill>
                <a:latin typeface="Times New Roman" pitchFamily="18" charset="0"/>
              </a:rPr>
              <a:t>od 01.06.2009 do  30.03.2011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800" b="1" dirty="0">
                <a:latin typeface="Times New Roman" pitchFamily="18" charset="0"/>
              </a:rPr>
              <a:t>       Wartość projektu: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800" b="1" dirty="0">
                <a:solidFill>
                  <a:schemeClr val="hlink"/>
                </a:solidFill>
                <a:latin typeface="Times New Roman" pitchFamily="18" charset="0"/>
              </a:rPr>
              <a:t>               598 000 zł</a:t>
            </a:r>
          </a:p>
          <a:p>
            <a:pPr algn="ctr" eaLnBrk="1" hangingPunct="1">
              <a:buFont typeface="Wingdings" pitchFamily="2" charset="2"/>
              <a:buNone/>
            </a:pPr>
            <a:endParaRPr lang="pl-PL" sz="28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/>
            <a:endParaRPr lang="pl-PL" dirty="0">
              <a:latin typeface="Times New Roman" pitchFamily="18" charset="0"/>
            </a:endParaRPr>
          </a:p>
        </p:txBody>
      </p:sp>
      <p:pic>
        <p:nvPicPr>
          <p:cNvPr id="30723" name="Picture 6" descr="znak_KAPITAL_LUD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09120"/>
            <a:ext cx="28082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/>
              <a:t>Szkolnictwo zawodowe w Siedlcach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3800" b="1" dirty="0">
                <a:latin typeface="Times New Roman" pitchFamily="18" charset="0"/>
              </a:rPr>
              <a:t>Projekt zrealizowany w partnerstwie: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709120"/>
          </a:xfrm>
        </p:spPr>
        <p:txBody>
          <a:bodyPr/>
          <a:lstStyle/>
          <a:p>
            <a:pPr eaLnBrk="1" hangingPunct="1">
              <a:buNone/>
            </a:pPr>
            <a:r>
              <a:rPr lang="pl-PL" b="1" dirty="0">
                <a:solidFill>
                  <a:srgbClr val="0070C0"/>
                </a:solidFill>
                <a:latin typeface="Times New Roman" pitchFamily="18" charset="0"/>
              </a:rPr>
              <a:t>Miasto Siedlce</a:t>
            </a:r>
            <a:r>
              <a:rPr lang="pl-PL" b="1" dirty="0">
                <a:latin typeface="Times New Roman" pitchFamily="18" charset="0"/>
              </a:rPr>
              <a:t> – było </a:t>
            </a:r>
            <a:r>
              <a:rPr lang="pl-PL" b="1" dirty="0">
                <a:solidFill>
                  <a:srgbClr val="4B5AC9"/>
                </a:solidFill>
                <a:latin typeface="Times New Roman" pitchFamily="18" charset="0"/>
              </a:rPr>
              <a:t>Liderem</a:t>
            </a:r>
            <a:r>
              <a:rPr lang="pl-PL" b="1" dirty="0">
                <a:latin typeface="Times New Roman" pitchFamily="18" charset="0"/>
              </a:rPr>
              <a:t> projektu,              a </a:t>
            </a:r>
            <a:r>
              <a:rPr lang="pl-PL" b="1" dirty="0">
                <a:solidFill>
                  <a:srgbClr val="008000"/>
                </a:solidFill>
                <a:latin typeface="Times New Roman" pitchFamily="18" charset="0"/>
              </a:rPr>
              <a:t>Partnerami</a:t>
            </a:r>
            <a:r>
              <a:rPr lang="pl-PL" b="1" dirty="0">
                <a:latin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l-PL" b="1" dirty="0">
                <a:solidFill>
                  <a:srgbClr val="008000"/>
                </a:solidFill>
                <a:latin typeface="Times New Roman" pitchFamily="18" charset="0"/>
              </a:rPr>
              <a:t>Instytut Badań Rynku, Konsumpcji                     i Koniunktur w Warszawie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l-PL" b="1" dirty="0">
                <a:solidFill>
                  <a:srgbClr val="008000"/>
                </a:solidFill>
                <a:latin typeface="Times New Roman" pitchFamily="18" charset="0"/>
              </a:rPr>
              <a:t>Stowarzyszenie Rozwoju Społeczno - Gospodarczego „Wiedza</a:t>
            </a:r>
            <a:r>
              <a:rPr lang="pl-PL" dirty="0">
                <a:solidFill>
                  <a:srgbClr val="008000"/>
                </a:solidFill>
                <a:latin typeface="Times New Roman" pitchFamily="18" charset="0"/>
              </a:rPr>
              <a:t>” </a:t>
            </a:r>
            <a:r>
              <a:rPr lang="pl-PL" b="1" dirty="0">
                <a:solidFill>
                  <a:srgbClr val="008000"/>
                </a:solidFill>
                <a:latin typeface="Times New Roman" pitchFamily="18" charset="0"/>
              </a:rPr>
              <a:t>w Warszawie</a:t>
            </a:r>
          </a:p>
          <a:p>
            <a:pPr eaLnBrk="1" hangingPunct="1">
              <a:buFont typeface="Wingdings" pitchFamily="2" charset="2"/>
              <a:buNone/>
            </a:pPr>
            <a:endParaRPr lang="pl-PL" sz="3600" dirty="0">
              <a:latin typeface="Times New Roman" pitchFamily="18" charset="0"/>
            </a:endParaRPr>
          </a:p>
        </p:txBody>
      </p:sp>
      <p:pic>
        <p:nvPicPr>
          <p:cNvPr id="31748" name="Picture 6" descr="znak_KAPITAL_LUD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69160"/>
            <a:ext cx="2448768" cy="12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85184"/>
            <a:ext cx="13684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3800" b="1" dirty="0">
                <a:latin typeface="Times New Roman" pitchFamily="18" charset="0"/>
              </a:rPr>
              <a:t>Z raportów wynikało, że: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2776"/>
            <a:ext cx="7924800" cy="4536504"/>
          </a:xfrm>
        </p:spPr>
        <p:txBody>
          <a:bodyPr/>
          <a:lstStyle/>
          <a:p>
            <a:pPr>
              <a:buNone/>
            </a:pPr>
            <a:r>
              <a:rPr lang="pl-PL" sz="2400" dirty="0">
                <a:solidFill>
                  <a:srgbClr val="4B5AC9"/>
                </a:solidFill>
              </a:rPr>
              <a:t>Szkolnictwo zawodowe powinno kształcić w „systemie dualnym”. Oznacza to, że szkoły powinny nauczać teorii, natomiast praktyki powinny odbywać się u pracodawców. Dla ucznia niewątpliwą korzyścią dualnego systemu nauczania byłaby możliwość podjęcia zatrudnienia u pracodawcy, u którego odbywał praktyki, a dla pracodawcy fakt, że będzie mógł zatrudnić dobrze przygotowanego pracownika. Uczestnicy badań jakościowych za najważniejsze                   i prawdopodobnie najbardziej skuteczne czynniki kształtujące wizerunek szkoły na 2 miejscu wymienili współpracę szkół z pracodawcami.</a:t>
            </a:r>
          </a:p>
          <a:p>
            <a:pPr eaLnBrk="1" hangingPunct="1">
              <a:buFont typeface="Wingdings" pitchFamily="2" charset="2"/>
              <a:buNone/>
            </a:pPr>
            <a:endParaRPr lang="pl-PL" sz="3600" dirty="0">
              <a:latin typeface="Times New Roman" pitchFamily="18" charset="0"/>
            </a:endParaRPr>
          </a:p>
        </p:txBody>
      </p:sp>
      <p:pic>
        <p:nvPicPr>
          <p:cNvPr id="31748" name="Picture 6" descr="znak_KAPITAL_LUD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21289"/>
            <a:ext cx="1631911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dirty="0">
                <a:solidFill>
                  <a:schemeClr val="bg1"/>
                </a:solidFill>
                <a:latin typeface="Times New Roman" pitchFamily="18" charset="0"/>
              </a:rPr>
              <a:t>Oferta szkolnictwa zawodowego: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00200"/>
            <a:ext cx="4172272" cy="470912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b="1" dirty="0" smtClean="0">
                <a:solidFill>
                  <a:schemeClr val="hlink"/>
                </a:solidFill>
                <a:latin typeface="Times New Roman" pitchFamily="18" charset="0"/>
              </a:rPr>
              <a:t>  CZTEROLETNIE</a:t>
            </a:r>
            <a:endParaRPr lang="pl-PL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b="1" dirty="0" smtClean="0">
                <a:solidFill>
                  <a:schemeClr val="hlink"/>
                </a:solidFill>
                <a:latin typeface="Times New Roman" pitchFamily="18" charset="0"/>
              </a:rPr>
              <a:t>  TECHNIKUM</a:t>
            </a:r>
            <a:endParaRPr lang="pl-PL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100" b="1" dirty="0" smtClean="0">
                <a:solidFill>
                  <a:schemeClr val="hlink"/>
                </a:solidFill>
                <a:latin typeface="Times New Roman" pitchFamily="18" charset="0"/>
              </a:rPr>
              <a:t>       (</a:t>
            </a:r>
            <a:r>
              <a:rPr lang="pl-PL" sz="1100" b="1" dirty="0">
                <a:solidFill>
                  <a:schemeClr val="hlink"/>
                </a:solidFill>
                <a:latin typeface="Times New Roman" pitchFamily="18" charset="0"/>
              </a:rPr>
              <a:t>dla młodzieży)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1800" dirty="0"/>
              <a:t>	technik architektury krajobrazu,</a:t>
            </a:r>
            <a:br>
              <a:rPr lang="pl-PL" sz="1800" dirty="0"/>
            </a:br>
            <a:r>
              <a:rPr lang="pl-PL" sz="1800" dirty="0"/>
              <a:t>technik budownictwa,</a:t>
            </a:r>
            <a:br>
              <a:rPr lang="pl-PL" sz="1800" dirty="0"/>
            </a:br>
            <a:r>
              <a:rPr lang="pl-PL" sz="1800" dirty="0"/>
              <a:t>technik cyfrowych procesów graficznych,</a:t>
            </a:r>
            <a:br>
              <a:rPr lang="pl-PL" sz="1800" dirty="0"/>
            </a:br>
            <a:r>
              <a:rPr lang="pl-PL" sz="1800" dirty="0"/>
              <a:t>technik drogownictwa,</a:t>
            </a:r>
            <a:br>
              <a:rPr lang="pl-PL" sz="1800" dirty="0"/>
            </a:br>
            <a:r>
              <a:rPr lang="pl-PL" sz="1800" dirty="0"/>
              <a:t>technik ekonomista,</a:t>
            </a:r>
            <a:br>
              <a:rPr lang="pl-PL" sz="1800" dirty="0"/>
            </a:br>
            <a:r>
              <a:rPr lang="pl-PL" sz="1800" dirty="0"/>
              <a:t>technik elektronik,</a:t>
            </a:r>
            <a:br>
              <a:rPr lang="pl-PL" sz="1800" dirty="0"/>
            </a:br>
            <a:r>
              <a:rPr lang="pl-PL" sz="1800" dirty="0"/>
              <a:t>technik elektryk,</a:t>
            </a:r>
            <a:br>
              <a:rPr lang="pl-PL" sz="1800" dirty="0"/>
            </a:br>
            <a:r>
              <a:rPr lang="pl-PL" sz="1800" dirty="0"/>
              <a:t>technik geodeta,</a:t>
            </a:r>
            <a:br>
              <a:rPr lang="pl-PL" sz="1800" dirty="0"/>
            </a:br>
            <a:r>
              <a:rPr lang="pl-PL" sz="1800" dirty="0"/>
              <a:t>technik handlowiec,</a:t>
            </a:r>
            <a:br>
              <a:rPr lang="pl-PL" sz="1800" dirty="0"/>
            </a:br>
            <a:r>
              <a:rPr lang="pl-PL" sz="1800" dirty="0"/>
              <a:t>technik hotelarstwa,</a:t>
            </a:r>
            <a:br>
              <a:rPr lang="pl-PL" sz="1800" dirty="0"/>
            </a:br>
            <a:r>
              <a:rPr lang="pl-PL" sz="1800" dirty="0"/>
              <a:t>technik informatyk,</a:t>
            </a:r>
            <a:br>
              <a:rPr lang="pl-PL" sz="1800" dirty="0"/>
            </a:br>
            <a:r>
              <a:rPr lang="pl-PL" sz="1800" dirty="0"/>
              <a:t>technik kelner,</a:t>
            </a:r>
            <a:br>
              <a:rPr lang="pl-PL" sz="1800" dirty="0"/>
            </a:br>
            <a:r>
              <a:rPr lang="pl-PL" sz="1800" dirty="0"/>
              <a:t>technik kucharz,</a:t>
            </a:r>
            <a:br>
              <a:rPr lang="pl-PL" sz="1800" dirty="0"/>
            </a:br>
            <a:r>
              <a:rPr lang="pl-PL" sz="1800" dirty="0"/>
              <a:t>technik logistyk,</a:t>
            </a:r>
            <a:br>
              <a:rPr lang="pl-PL" sz="1800" dirty="0"/>
            </a:br>
            <a:r>
              <a:rPr lang="pl-PL" sz="1800" dirty="0"/>
              <a:t>technik mechanik,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endParaRPr lang="pl-PL" sz="1800" b="1" dirty="0">
              <a:latin typeface="Times New Roman" pitchFamily="18" charset="0"/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39952" y="1628800"/>
            <a:ext cx="4176712" cy="4637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3200" b="1" dirty="0">
                <a:solidFill>
                  <a:srgbClr val="008000"/>
                </a:solidFill>
                <a:latin typeface="Times New Roman" pitchFamily="18" charset="0"/>
              </a:rPr>
              <a:t>Razem – </a:t>
            </a:r>
            <a:r>
              <a:rPr lang="pl-PL" sz="3200" b="1" dirty="0" smtClean="0">
                <a:solidFill>
                  <a:srgbClr val="008000"/>
                </a:solidFill>
                <a:latin typeface="Times New Roman" pitchFamily="18" charset="0"/>
              </a:rPr>
              <a:t>30 </a:t>
            </a:r>
            <a:r>
              <a:rPr lang="pl-PL" sz="3200" b="1" dirty="0">
                <a:solidFill>
                  <a:srgbClr val="008000"/>
                </a:solidFill>
                <a:latin typeface="Times New Roman" pitchFamily="18" charset="0"/>
              </a:rPr>
              <a:t>zawodów</a:t>
            </a:r>
          </a:p>
          <a:p>
            <a:pPr eaLnBrk="1" hangingPunct="1">
              <a:lnSpc>
                <a:spcPct val="80000"/>
              </a:lnSpc>
              <a:buNone/>
            </a:pPr>
            <a:endParaRPr lang="pl-PL" sz="10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1800" dirty="0"/>
              <a:t>	technik mechatronik,</a:t>
            </a:r>
            <a:br>
              <a:rPr lang="pl-PL" sz="1800" dirty="0"/>
            </a:br>
            <a:r>
              <a:rPr lang="pl-PL" sz="1800" dirty="0"/>
              <a:t>technik obsługi turystycznej,</a:t>
            </a:r>
            <a:br>
              <a:rPr lang="pl-PL" sz="1800" dirty="0"/>
            </a:br>
            <a:r>
              <a:rPr lang="pl-PL" sz="1800" dirty="0"/>
              <a:t>technik ogrodnik,</a:t>
            </a:r>
            <a:br>
              <a:rPr lang="pl-PL" sz="1800" dirty="0"/>
            </a:br>
            <a:r>
              <a:rPr lang="pl-PL" sz="1800" dirty="0"/>
              <a:t>technik organizacji reklamy,</a:t>
            </a:r>
            <a:br>
              <a:rPr lang="pl-PL" sz="1800" dirty="0"/>
            </a:br>
            <a:r>
              <a:rPr lang="pl-PL" sz="1800" dirty="0"/>
              <a:t>technik pojazdów samochodowych,</a:t>
            </a:r>
            <a:br>
              <a:rPr lang="pl-PL" sz="1800" dirty="0"/>
            </a:br>
            <a:r>
              <a:rPr lang="pl-PL" sz="1800" dirty="0"/>
              <a:t>technik rolnik</a:t>
            </a:r>
            <a:r>
              <a:rPr lang="pl-PL" sz="1800" dirty="0" smtClean="0"/>
              <a:t>,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1800" dirty="0" smtClean="0"/>
              <a:t>      </a:t>
            </a:r>
            <a:r>
              <a:rPr lang="pl-PL" sz="1800" dirty="0" smtClean="0">
                <a:solidFill>
                  <a:srgbClr val="0070C0"/>
                </a:solidFill>
              </a:rPr>
              <a:t>technik spedytor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technik technologii żywności,</a:t>
            </a:r>
            <a:br>
              <a:rPr lang="pl-PL" sz="1800" dirty="0"/>
            </a:br>
            <a:r>
              <a:rPr lang="pl-PL" sz="1800" dirty="0"/>
              <a:t>technik teleinformatyk,</a:t>
            </a:r>
            <a:br>
              <a:rPr lang="pl-PL" sz="1800" dirty="0"/>
            </a:br>
            <a:r>
              <a:rPr lang="pl-PL" sz="1800" dirty="0"/>
              <a:t>technik transportu kolejowego,</a:t>
            </a:r>
            <a:br>
              <a:rPr lang="pl-PL" sz="1800" dirty="0"/>
            </a:br>
            <a:r>
              <a:rPr lang="pl-PL" sz="1800" dirty="0"/>
              <a:t>technik urządzeń sanitarnych,</a:t>
            </a:r>
            <a:br>
              <a:rPr lang="pl-PL" sz="1800" dirty="0"/>
            </a:br>
            <a:r>
              <a:rPr lang="pl-PL" sz="1800" dirty="0"/>
              <a:t>technik dróg i mostów kolejowych,</a:t>
            </a:r>
            <a:br>
              <a:rPr lang="pl-PL" sz="1800" dirty="0"/>
            </a:br>
            <a:r>
              <a:rPr lang="pl-PL" sz="1800" dirty="0"/>
              <a:t>technik żywienia i gospodarstwa domowego,</a:t>
            </a:r>
            <a:br>
              <a:rPr lang="pl-PL" sz="1800" dirty="0"/>
            </a:br>
            <a:r>
              <a:rPr lang="pl-PL" sz="1800" dirty="0"/>
              <a:t>technik żywienia i usług gastronomicznych,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4B5AC9"/>
                </a:solidFill>
              </a:rPr>
              <a:t>	</a:t>
            </a:r>
            <a:r>
              <a:rPr lang="pl-PL" sz="1800" dirty="0">
                <a:solidFill>
                  <a:srgbClr val="0070C0"/>
                </a:solidFill>
              </a:rPr>
              <a:t>technik urządzeń i systemów energetyki odnawialnej</a:t>
            </a:r>
          </a:p>
          <a:p>
            <a:pPr eaLnBrk="1" hangingPunct="1">
              <a:lnSpc>
                <a:spcPct val="80000"/>
              </a:lnSpc>
              <a:buNone/>
            </a:pPr>
            <a:endParaRPr lang="pl-PL" sz="18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7413" name="Picture 7" descr="Nazwa pliku: j0239759.wmf&#10;S&amp;lstrok;owa kluczowe: architekci, biznesmeni, budowla ...&#10;Rozmiar pliku: 11 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085184"/>
            <a:ext cx="11194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dirty="0">
                <a:solidFill>
                  <a:schemeClr val="bg1"/>
                </a:solidFill>
                <a:latin typeface="Times New Roman" pitchFamily="18" charset="0"/>
              </a:rPr>
              <a:t>Oferta szkolnictwa zawodowego: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12776"/>
            <a:ext cx="8280920" cy="470912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b="1" dirty="0" smtClean="0">
                <a:solidFill>
                  <a:schemeClr val="hlink"/>
                </a:solidFill>
                <a:latin typeface="Times New Roman" pitchFamily="18" charset="0"/>
              </a:rPr>
              <a:t>  CZTEROLETNIE TECHNIKUM</a:t>
            </a:r>
            <a:endParaRPr lang="pl-PL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100" b="1" dirty="0" smtClean="0">
                <a:solidFill>
                  <a:schemeClr val="hlink"/>
                </a:solidFill>
                <a:latin typeface="Times New Roman" pitchFamily="18" charset="0"/>
              </a:rPr>
              <a:t>       (</a:t>
            </a:r>
            <a:r>
              <a:rPr lang="pl-PL" sz="1100" b="1" dirty="0">
                <a:solidFill>
                  <a:schemeClr val="hlink"/>
                </a:solidFill>
                <a:latin typeface="Times New Roman" pitchFamily="18" charset="0"/>
              </a:rPr>
              <a:t>dla młodzieży</a:t>
            </a:r>
            <a:r>
              <a:rPr lang="pl-PL" sz="1100" b="1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11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chemeClr val="hlink"/>
                </a:solidFill>
                <a:latin typeface="Times New Roman" pitchFamily="18" charset="0"/>
              </a:rPr>
              <a:t>	W dniu 22 grudnia 2017 roku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chemeClr val="hlink"/>
                </a:solidFill>
                <a:latin typeface="Times New Roman" pitchFamily="18" charset="0"/>
              </a:rPr>
              <a:t>         dyrektor Zespołu Szkół Ponadgimnazjalnych Nr 6 im. Gen. J. Bema w porozumieniu z Prezydentem Miasta Siedlce, po zasięgnięciu opinii powiatowej i wojewódzkiej rady rynku pracy, ustalił </a:t>
            </a:r>
            <a:r>
              <a:rPr lang="pl-PL" sz="2000" b="1" dirty="0" smtClean="0">
                <a:solidFill>
                  <a:srgbClr val="008000"/>
                </a:solidFill>
                <a:latin typeface="Times New Roman" pitchFamily="18" charset="0"/>
              </a:rPr>
              <a:t>2 nowe zawody</a:t>
            </a:r>
            <a:r>
              <a:rPr lang="pl-PL" sz="2000" b="1" dirty="0" smtClean="0">
                <a:solidFill>
                  <a:schemeClr val="hlink"/>
                </a:solidFill>
                <a:latin typeface="Times New Roman" pitchFamily="18" charset="0"/>
              </a:rPr>
              <a:t>, w których kształcić będzie Technikum Nr 6: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endParaRPr lang="pl-PL" sz="9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chemeClr val="hlink"/>
                </a:solidFill>
                <a:latin typeface="Times New Roman" pitchFamily="18" charset="0"/>
              </a:rPr>
              <a:t>        </a:t>
            </a:r>
            <a:r>
              <a:rPr lang="pl-PL" sz="2000" b="1" dirty="0" smtClean="0">
                <a:solidFill>
                  <a:srgbClr val="008000"/>
                </a:solidFill>
                <a:latin typeface="Times New Roman" pitchFamily="18" charset="0"/>
              </a:rPr>
              <a:t>Technik </a:t>
            </a:r>
            <a:r>
              <a:rPr lang="pl-PL" sz="2000" dirty="0" smtClean="0">
                <a:solidFill>
                  <a:srgbClr val="008000"/>
                </a:solidFill>
              </a:rPr>
              <a:t>automatyk sterowania ruchem kolejowym –  311407</a:t>
            </a:r>
            <a:endParaRPr lang="pl-PL" sz="2000" b="1" dirty="0" smtClean="0">
              <a:solidFill>
                <a:srgbClr val="00800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008000"/>
                </a:solidFill>
                <a:latin typeface="Times New Roman" pitchFamily="18" charset="0"/>
              </a:rPr>
              <a:t>        Technik </a:t>
            </a:r>
            <a:r>
              <a:rPr lang="pl-PL" sz="2000" dirty="0" smtClean="0">
                <a:solidFill>
                  <a:srgbClr val="008000"/>
                </a:solidFill>
              </a:rPr>
              <a:t>elektroenergetyk transportu szynowego – 311302</a:t>
            </a:r>
            <a:endParaRPr lang="pl-PL" sz="2000" b="1" dirty="0" smtClean="0">
              <a:solidFill>
                <a:srgbClr val="00800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1800" dirty="0"/>
              <a:t>	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endParaRPr lang="pl-PL" sz="1800" b="1" dirty="0">
              <a:latin typeface="Times New Roman" pitchFamily="18" charset="0"/>
            </a:endParaRPr>
          </a:p>
        </p:txBody>
      </p:sp>
      <p:pic>
        <p:nvPicPr>
          <p:cNvPr id="7" name="Obraz 6" descr="pociag-koleje-mazowieckie-piotr-antos1231-impuls-690x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5282" y="4365104"/>
            <a:ext cx="3838926" cy="178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edukacji 2017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424936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dirty="0">
                <a:solidFill>
                  <a:schemeClr val="bg1"/>
                </a:solidFill>
                <a:latin typeface="Times New Roman" pitchFamily="18" charset="0"/>
              </a:rPr>
              <a:t>Oferta szkolnictwa zawodowego: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6200" cy="4614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rgbClr val="C00000"/>
                </a:solidFill>
                <a:latin typeface="Times New Roman" pitchFamily="18" charset="0"/>
              </a:rPr>
              <a:t>Branżowe szkoły I stopnia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rgbClr val="C00000"/>
                </a:solidFill>
                <a:latin typeface="Times New Roman" pitchFamily="18" charset="0"/>
              </a:rPr>
              <a:t>z klasami zsz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blacharz samochodowy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cukiernik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elektryk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elektromechanik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elektromechanik pojazdów samochodowych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kucharz małej gastronomii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malarz-tapeciarz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mechanik motocyklowy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mechanik pojazdów samochodowych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mechanik-monter maszyn i urządzeń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monter-elektronik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operator obrabiarek skrawających</a:t>
            </a:r>
          </a:p>
          <a:p>
            <a:pPr eaLnBrk="1" hangingPunct="1">
              <a:lnSpc>
                <a:spcPct val="80000"/>
              </a:lnSpc>
            </a:pPr>
            <a:endParaRPr lang="pl-PL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pl-PL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pl-PL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pl-PL" sz="1800" dirty="0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86200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3200" b="1" dirty="0">
                <a:solidFill>
                  <a:srgbClr val="008000"/>
                </a:solidFill>
                <a:latin typeface="Times New Roman" pitchFamily="18" charset="0"/>
              </a:rPr>
              <a:t>Razem  -  23 zawody</a:t>
            </a:r>
            <a:endParaRPr lang="pl-PL" sz="32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pl-PL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murarz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ogrodnik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posadzkarz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sprzedawca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stolarz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lakiernik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piekarz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fryzjer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rzeźnik-wędliniarz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monter instalacji i urządzeń sanitarnych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4B5AC9"/>
                </a:solidFill>
                <a:latin typeface="Times New Roman" pitchFamily="18" charset="0"/>
              </a:rPr>
              <a:t>technolog robót wykończeniowych             w budownictwie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800" b="1" dirty="0">
                <a:solidFill>
                  <a:srgbClr val="008000"/>
                </a:solidFill>
                <a:latin typeface="Times New Roman" pitchFamily="18" charset="0"/>
              </a:rPr>
              <a:t>      </a:t>
            </a:r>
          </a:p>
          <a:p>
            <a:pPr eaLnBrk="1" hangingPunct="1">
              <a:lnSpc>
                <a:spcPct val="80000"/>
              </a:lnSpc>
            </a:pPr>
            <a:endParaRPr lang="pl-PL" sz="1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pl-PL" sz="1800" dirty="0"/>
          </a:p>
        </p:txBody>
      </p:sp>
      <p:pic>
        <p:nvPicPr>
          <p:cNvPr id="19461" name="Picture 5" descr="Nazwa pliku: j0424026.wmf&#10;S&amp;lstrok;owa kluczowe: czapki kucharskie, gotowanie, kapelusze ...&#10;Rozmiar pliku: 37 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20888"/>
            <a:ext cx="13668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dirty="0">
                <a:latin typeface="Times New Roman" pitchFamily="18" charset="0"/>
              </a:rPr>
              <a:t>Praktyczna nauka zawodu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2816"/>
            <a:ext cx="7924800" cy="42469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2800" b="1" dirty="0">
                <a:solidFill>
                  <a:srgbClr val="0070C0"/>
                </a:solidFill>
                <a:latin typeface="Times New Roman" pitchFamily="18" charset="0"/>
              </a:rPr>
              <a:t>Praktyczna nauka zawodu realizowana jest:</a:t>
            </a:r>
            <a:endParaRPr lang="pl-PL" sz="2800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002060"/>
              </a:buClr>
              <a:buSzPct val="50000"/>
              <a:defRPr/>
            </a:pPr>
            <a:r>
              <a:rPr lang="pl-PL" sz="2400" dirty="0">
                <a:solidFill>
                  <a:srgbClr val="0070C0"/>
                </a:solidFill>
                <a:latin typeface="Times New Roman" pitchFamily="18" charset="0"/>
              </a:rPr>
              <a:t>u pracodawców (na podstawie umów)</a:t>
            </a:r>
          </a:p>
          <a:p>
            <a:pPr eaLnBrk="1" hangingPunct="1">
              <a:buClr>
                <a:srgbClr val="002060"/>
              </a:buClr>
              <a:buSzPct val="50000"/>
              <a:defRPr/>
            </a:pPr>
            <a:r>
              <a:rPr lang="pl-PL" sz="2400" dirty="0">
                <a:solidFill>
                  <a:srgbClr val="0070C0"/>
                </a:solidFill>
                <a:latin typeface="Times New Roman" pitchFamily="18" charset="0"/>
              </a:rPr>
              <a:t>w Centrum Kształcenia Praktycznego </a:t>
            </a:r>
          </a:p>
          <a:p>
            <a:pPr eaLnBrk="1" hangingPunct="1">
              <a:buClr>
                <a:srgbClr val="002060"/>
              </a:buClr>
              <a:buSzPct val="50000"/>
              <a:buNone/>
              <a:defRPr/>
            </a:pPr>
            <a:endParaRPr lang="pl-PL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Miasto Siedlce</a:t>
            </a:r>
            <a:r>
              <a:rPr lang="pl-PL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pl-PL" sz="2400" dirty="0">
                <a:solidFill>
                  <a:srgbClr val="0070C0"/>
                </a:solidFill>
                <a:latin typeface="Times New Roman" pitchFamily="18" charset="0"/>
              </a:rPr>
              <a:t>współpracuje z także innymi powiatami          na podstawie porozumień  przy realizacji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</a:rPr>
              <a:t>teoretycznych przedmiotów zawodowych dla klas wielozawodowych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>
                <a:solidFill>
                  <a:srgbClr val="FF0000"/>
                </a:solidFill>
                <a:latin typeface="Times New Roman" pitchFamily="18" charset="0"/>
              </a:rPr>
              <a:t>     (powiaty: miński, szydłowiecki, żuromiński, brodnicki, gostyniński)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dirty="0">
                <a:latin typeface="Times New Roman" pitchFamily="18" charset="0"/>
              </a:rPr>
              <a:t>Praktyczna nauka zawodu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80920" cy="482453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</a:rPr>
              <a:t>U pracodawców (na podstawie umów) – przykłady:</a:t>
            </a:r>
          </a:p>
          <a:p>
            <a:r>
              <a:rPr lang="pl-PL" sz="2000" dirty="0">
                <a:solidFill>
                  <a:srgbClr val="FF0000"/>
                </a:solidFill>
              </a:rPr>
              <a:t>BOZAMET Sp. z  o.o </a:t>
            </a:r>
            <a:r>
              <a:rPr lang="pl-PL" sz="2000" dirty="0"/>
              <a:t>– </a:t>
            </a:r>
            <a:r>
              <a:rPr lang="pl-PL" sz="2000" dirty="0">
                <a:solidFill>
                  <a:srgbClr val="0070C0"/>
                </a:solidFill>
              </a:rPr>
              <a:t>ślusarz, operator obrabiarek skrawających</a:t>
            </a:r>
          </a:p>
          <a:p>
            <a:r>
              <a:rPr lang="pl-PL" sz="2000" dirty="0">
                <a:solidFill>
                  <a:srgbClr val="FF0000"/>
                </a:solidFill>
              </a:rPr>
              <a:t>Stadler Polska  Sp. z o.o </a:t>
            </a:r>
            <a:r>
              <a:rPr lang="pl-PL" sz="2000" dirty="0"/>
              <a:t>– </a:t>
            </a:r>
            <a:r>
              <a:rPr lang="pl-PL" sz="2000" dirty="0">
                <a:solidFill>
                  <a:srgbClr val="0070C0"/>
                </a:solidFill>
              </a:rPr>
              <a:t>elektryk, mechatronik</a:t>
            </a:r>
          </a:p>
          <a:p>
            <a:r>
              <a:rPr lang="pl-PL" sz="2000" dirty="0">
                <a:solidFill>
                  <a:srgbClr val="FF0000"/>
                </a:solidFill>
              </a:rPr>
              <a:t>PGE Energia Odnawialna </a:t>
            </a:r>
            <a:r>
              <a:rPr lang="pl-PL" sz="2000" dirty="0"/>
              <a:t>– </a:t>
            </a:r>
            <a:r>
              <a:rPr lang="pl-PL" sz="2000" dirty="0">
                <a:solidFill>
                  <a:srgbClr val="0070C0"/>
                </a:solidFill>
              </a:rPr>
              <a:t>technik urządzeń i systemów energetyki odnawialnej</a:t>
            </a:r>
          </a:p>
          <a:p>
            <a:r>
              <a:rPr lang="pl-PL" sz="2000" dirty="0">
                <a:solidFill>
                  <a:srgbClr val="FF0000"/>
                </a:solidFill>
              </a:rPr>
              <a:t>Urząd Skarbowy w Siedlcach</a:t>
            </a:r>
            <a:r>
              <a:rPr lang="pl-PL" sz="2000" dirty="0"/>
              <a:t> – </a:t>
            </a:r>
            <a:r>
              <a:rPr lang="pl-PL" sz="2000" dirty="0">
                <a:solidFill>
                  <a:srgbClr val="0070C0"/>
                </a:solidFill>
              </a:rPr>
              <a:t>technik ekonomista</a:t>
            </a:r>
          </a:p>
          <a:p>
            <a:r>
              <a:rPr lang="pl-PL" sz="2000" dirty="0">
                <a:solidFill>
                  <a:srgbClr val="FF0000"/>
                </a:solidFill>
              </a:rPr>
              <a:t>MGI Bricomarche Sp. z o.o.</a:t>
            </a:r>
            <a:r>
              <a:rPr lang="pl-PL" sz="2000" dirty="0"/>
              <a:t> – </a:t>
            </a:r>
            <a:r>
              <a:rPr lang="pl-PL" sz="2000" dirty="0">
                <a:solidFill>
                  <a:srgbClr val="0070C0"/>
                </a:solidFill>
              </a:rPr>
              <a:t>technik handlowiec</a:t>
            </a:r>
          </a:p>
          <a:p>
            <a:r>
              <a:rPr lang="pl-PL" sz="2000" dirty="0">
                <a:solidFill>
                  <a:srgbClr val="FF0000"/>
                </a:solidFill>
              </a:rPr>
              <a:t>Restauracja Brofaktura w Siedlcach </a:t>
            </a:r>
            <a:r>
              <a:rPr lang="pl-PL" sz="2000" dirty="0"/>
              <a:t>– </a:t>
            </a:r>
            <a:r>
              <a:rPr lang="pl-PL" sz="2000" dirty="0">
                <a:solidFill>
                  <a:srgbClr val="0070C0"/>
                </a:solidFill>
              </a:rPr>
              <a:t>technik kelner</a:t>
            </a:r>
          </a:p>
          <a:p>
            <a:r>
              <a:rPr lang="pl-PL" sz="2000" dirty="0">
                <a:solidFill>
                  <a:srgbClr val="FF0000"/>
                </a:solidFill>
              </a:rPr>
              <a:t>Hotel Ibis Styles w Siedlcach </a:t>
            </a:r>
            <a:r>
              <a:rPr lang="pl-PL" sz="2000" dirty="0"/>
              <a:t>– </a:t>
            </a:r>
            <a:r>
              <a:rPr lang="pl-PL" sz="2000" dirty="0">
                <a:solidFill>
                  <a:srgbClr val="0070C0"/>
                </a:solidFill>
              </a:rPr>
              <a:t>technik hotelarstwa</a:t>
            </a:r>
          </a:p>
          <a:p>
            <a:r>
              <a:rPr lang="pl-PL" sz="2000" dirty="0"/>
              <a:t>P.P.H.U Max-Pol – </a:t>
            </a:r>
            <a:r>
              <a:rPr lang="pl-PL" sz="2000" dirty="0">
                <a:solidFill>
                  <a:srgbClr val="0070C0"/>
                </a:solidFill>
              </a:rPr>
              <a:t>technik budownictwa</a:t>
            </a:r>
          </a:p>
          <a:p>
            <a:r>
              <a:rPr lang="pl-PL" sz="2000" dirty="0"/>
              <a:t>Budomatex S.A. – </a:t>
            </a:r>
            <a:r>
              <a:rPr lang="pl-PL" sz="2000" dirty="0">
                <a:solidFill>
                  <a:srgbClr val="0070C0"/>
                </a:solidFill>
              </a:rPr>
              <a:t>technik budownictwa</a:t>
            </a:r>
          </a:p>
          <a:p>
            <a:r>
              <a:rPr lang="pl-PL" sz="2000" dirty="0"/>
              <a:t>Zakład Usług Budowlanych – </a:t>
            </a:r>
            <a:r>
              <a:rPr lang="pl-PL" sz="2000" dirty="0">
                <a:solidFill>
                  <a:srgbClr val="0070C0"/>
                </a:solidFill>
              </a:rPr>
              <a:t>technik budownictwa</a:t>
            </a:r>
          </a:p>
          <a:p>
            <a:pPr>
              <a:buNone/>
            </a:pPr>
            <a:r>
              <a:rPr lang="pl-PL" sz="2400" b="1" dirty="0">
                <a:solidFill>
                  <a:srgbClr val="008000"/>
                </a:solidFill>
              </a:rPr>
              <a:t>   </a:t>
            </a:r>
            <a:r>
              <a:rPr lang="pl-PL" sz="2400" b="1" dirty="0" smtClean="0">
                <a:solidFill>
                  <a:srgbClr val="008000"/>
                </a:solidFill>
              </a:rPr>
              <a:t>                        </a:t>
            </a:r>
            <a:r>
              <a:rPr lang="pl-PL" sz="2400" b="1" dirty="0">
                <a:solidFill>
                  <a:srgbClr val="008000"/>
                </a:solidFill>
              </a:rPr>
              <a:t>i kilkadziesiąt innych</a:t>
            </a:r>
          </a:p>
          <a:p>
            <a:pPr>
              <a:buNone/>
            </a:pP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pl-PL" sz="240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2600" b="1" dirty="0">
                <a:latin typeface="Times New Roman" pitchFamily="18" charset="0"/>
              </a:rPr>
              <a:t>Oddziały wielozawodowe na przykładzie </a:t>
            </a:r>
            <a:br>
              <a:rPr lang="pl-PL" sz="2600" b="1" dirty="0">
                <a:latin typeface="Times New Roman" pitchFamily="18" charset="0"/>
              </a:rPr>
            </a:br>
            <a:r>
              <a:rPr lang="pl-PL" sz="2600" b="1" dirty="0">
                <a:latin typeface="Times New Roman" pitchFamily="18" charset="0"/>
              </a:rPr>
              <a:t>Zespołu Szkół Ponadgimnazjalnych Nr 5 w Siedlcach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6200" cy="46863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2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2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pl-PL" sz="2200" b="1" dirty="0">
                <a:solidFill>
                  <a:srgbClr val="008000"/>
                </a:solidFill>
                <a:latin typeface="Times New Roman" pitchFamily="18" charset="0"/>
              </a:rPr>
              <a:t>Oddziały </a:t>
            </a:r>
            <a:r>
              <a:rPr lang="pl-PL" sz="2200" b="1" dirty="0">
                <a:solidFill>
                  <a:srgbClr val="4B5AC9"/>
                </a:solidFill>
                <a:latin typeface="Times New Roman" pitchFamily="18" charset="0"/>
              </a:rPr>
              <a:t>wielozawodowe</a:t>
            </a:r>
            <a:r>
              <a:rPr lang="pl-PL" sz="22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br>
              <a:rPr lang="pl-PL" sz="2200" b="1" dirty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pl-PL" sz="2200" b="1" dirty="0">
                <a:solidFill>
                  <a:srgbClr val="008000"/>
                </a:solidFill>
                <a:latin typeface="Times New Roman" pitchFamily="18" charset="0"/>
              </a:rPr>
              <a:t>były i są bardzo użyteczne, ponieważ kształcą </a:t>
            </a:r>
            <a:br>
              <a:rPr lang="pl-PL" sz="2200" b="1" dirty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pl-PL" sz="2200" b="1" dirty="0">
                <a:solidFill>
                  <a:srgbClr val="008000"/>
                </a:solidFill>
                <a:latin typeface="Times New Roman" pitchFamily="18" charset="0"/>
              </a:rPr>
              <a:t>w różnych zawodach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pl-PL" sz="2200" b="1" dirty="0">
                <a:solidFill>
                  <a:srgbClr val="008000"/>
                </a:solidFill>
                <a:latin typeface="Times New Roman" pitchFamily="18" charset="0"/>
              </a:rPr>
              <a:t>nawet pojedynczych uczniów.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2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pl-PL" sz="2200" b="1" dirty="0">
                <a:solidFill>
                  <a:srgbClr val="008000"/>
                </a:solidFill>
                <a:latin typeface="Times New Roman" pitchFamily="18" charset="0"/>
              </a:rPr>
              <a:t>Fundamentem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pl-PL" sz="2200" b="1" dirty="0">
                <a:solidFill>
                  <a:srgbClr val="008000"/>
                </a:solidFill>
                <a:latin typeface="Times New Roman" pitchFamily="18" charset="0"/>
              </a:rPr>
              <a:t>kształcenia praktycznego są umowy z pracodawcami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2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784"/>
            <a:ext cx="3886200" cy="4730279"/>
          </a:xfrm>
        </p:spPr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Blacharz samochodowy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Cukiernik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Elektromechanik (AGD)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Elektromechanik pojazdów samochodowych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Fryzjer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Krawiec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Kucharz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Lakiernik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Mechanik pojazdów samochodowych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Monter sieci, instalacji i urządzeń sanitarnych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Monter zabudowy i robót wykończeniowych w budownictwie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Murarz-tynkarz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Piekarz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Sprzedawca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Stolarz</a:t>
            </a:r>
          </a:p>
          <a:p>
            <a:pPr>
              <a:buClr>
                <a:schemeClr val="accent5">
                  <a:lumMod val="25000"/>
                </a:schemeClr>
              </a:buClr>
              <a:buSzPct val="40000"/>
            </a:pPr>
            <a:r>
              <a:rPr lang="pl-PL" sz="1400" b="1" dirty="0">
                <a:solidFill>
                  <a:srgbClr val="0070C0"/>
                </a:solidFill>
              </a:rPr>
              <a:t>Wędliniarz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553201" cy="914400"/>
          </a:xfrm>
        </p:spPr>
        <p:txBody>
          <a:bodyPr/>
          <a:lstStyle/>
          <a:p>
            <a:r>
              <a:rPr lang="pl-PL" dirty="0"/>
              <a:t>Parametry organizacyjne </a:t>
            </a:r>
            <a:br>
              <a:rPr lang="pl-PL" dirty="0"/>
            </a:br>
            <a:r>
              <a:rPr lang="pl-PL" sz="2400" dirty="0"/>
              <a:t>SIO – 30 września 2017 r.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3528" y="2060848"/>
            <a:ext cx="8210872" cy="3744416"/>
          </a:xfrm>
        </p:spPr>
        <p:txBody>
          <a:bodyPr/>
          <a:lstStyle/>
          <a:p>
            <a:pPr>
              <a:buClr>
                <a:srgbClr val="0070C0"/>
              </a:buClr>
              <a:buSzPct val="60000"/>
              <a:buNone/>
            </a:pPr>
            <a:r>
              <a:rPr lang="pl-PL" b="1" dirty="0">
                <a:solidFill>
                  <a:srgbClr val="4B5AC9"/>
                </a:solidFill>
              </a:rPr>
              <a:t>Przedszkola</a:t>
            </a:r>
            <a:r>
              <a:rPr lang="pl-PL" dirty="0">
                <a:solidFill>
                  <a:srgbClr val="4B5AC9"/>
                </a:solidFill>
              </a:rPr>
              <a:t> – 3 521 dzieci                                 </a:t>
            </a:r>
            <a:r>
              <a:rPr lang="pl-PL" sz="2400" dirty="0">
                <a:solidFill>
                  <a:srgbClr val="4B5AC9"/>
                </a:solidFill>
              </a:rPr>
              <a:t>(1 918 w publicznych i </a:t>
            </a:r>
            <a:r>
              <a:rPr lang="pl-PL" sz="2400" dirty="0">
                <a:solidFill>
                  <a:srgbClr val="00B050"/>
                </a:solidFill>
              </a:rPr>
              <a:t>1 603 w niepublicznych</a:t>
            </a:r>
            <a:r>
              <a:rPr lang="pl-PL" sz="2400" dirty="0">
                <a:solidFill>
                  <a:srgbClr val="4B5AC9"/>
                </a:solidFill>
              </a:rPr>
              <a:t>)</a:t>
            </a:r>
          </a:p>
          <a:p>
            <a:pPr>
              <a:buClr>
                <a:srgbClr val="0070C0"/>
              </a:buClr>
              <a:buSzPct val="60000"/>
              <a:buNone/>
            </a:pPr>
            <a:r>
              <a:rPr lang="pl-PL" b="1" dirty="0">
                <a:solidFill>
                  <a:srgbClr val="4B5AC9"/>
                </a:solidFill>
              </a:rPr>
              <a:t>Szkoły podstawowe          </a:t>
            </a:r>
            <a:r>
              <a:rPr lang="pl-PL" dirty="0">
                <a:solidFill>
                  <a:srgbClr val="4B5AC9"/>
                </a:solidFill>
              </a:rPr>
              <a:t>– 5 901 uczniów</a:t>
            </a:r>
          </a:p>
          <a:p>
            <a:pPr>
              <a:buClr>
                <a:srgbClr val="0070C0"/>
              </a:buClr>
              <a:buSzPct val="60000"/>
              <a:buNone/>
            </a:pPr>
            <a:r>
              <a:rPr lang="pl-PL" dirty="0">
                <a:solidFill>
                  <a:srgbClr val="4B5AC9"/>
                </a:solidFill>
              </a:rPr>
              <a:t>   klasy Gimnazjalne            – 1 526 uczniów</a:t>
            </a:r>
          </a:p>
          <a:p>
            <a:pPr>
              <a:buClr>
                <a:srgbClr val="0070C0"/>
              </a:buClr>
              <a:buSzPct val="60000"/>
              <a:buNone/>
            </a:pPr>
            <a:r>
              <a:rPr lang="pl-PL" dirty="0">
                <a:solidFill>
                  <a:srgbClr val="4B5AC9"/>
                </a:solidFill>
              </a:rPr>
              <a:t>   oddziały przedszkolne      –    234 dzieci </a:t>
            </a:r>
          </a:p>
          <a:p>
            <a:pPr>
              <a:buClr>
                <a:srgbClr val="0070C0"/>
              </a:buClr>
              <a:buSzPct val="60000"/>
              <a:buNone/>
            </a:pPr>
            <a:r>
              <a:rPr lang="pl-PL" b="1" dirty="0">
                <a:solidFill>
                  <a:srgbClr val="4B5AC9"/>
                </a:solidFill>
              </a:rPr>
              <a:t>Szkoły ponadgimnazjalne </a:t>
            </a:r>
            <a:r>
              <a:rPr lang="pl-PL" dirty="0">
                <a:solidFill>
                  <a:srgbClr val="4B5AC9"/>
                </a:solidFill>
              </a:rPr>
              <a:t>– 5 251 uczniów </a:t>
            </a:r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l-PL" b="1" dirty="0"/>
              <a:t>   </a:t>
            </a:r>
            <a:r>
              <a:rPr lang="pl-PL" sz="2800" b="1" i="1" dirty="0">
                <a:solidFill>
                  <a:srgbClr val="008000"/>
                </a:solidFill>
                <a:latin typeface="Times New Roman" pitchFamily="18" charset="0"/>
              </a:rPr>
              <a:t>Środki z Europejskiego Funduszu Społecznego jako wsparcie dla procesu rozwoju szkolnictwa zawodowego</a:t>
            </a:r>
          </a:p>
          <a:p>
            <a:pPr algn="ctr" eaLnBrk="1" hangingPunct="1">
              <a:buFont typeface="Wingdings" pitchFamily="2" charset="2"/>
              <a:buNone/>
            </a:pPr>
            <a:endParaRPr lang="pl-PL" sz="2800" b="1" i="1" dirty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pl-PL" sz="2400" b="1" dirty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pl-PL" sz="2400" b="1" dirty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l-PL" sz="2400" b="1" dirty="0">
                <a:latin typeface="Times New Roman" pitchFamily="18" charset="0"/>
              </a:rPr>
              <a:t>Cel: Podniesienie poziomu i jakości wykształcenia społeczeństwa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l-PL" sz="2400" b="1" dirty="0">
                <a:latin typeface="Times New Roman" pitchFamily="18" charset="0"/>
              </a:rPr>
              <a:t>oraz powiązanie kształcenia z rynkiem pracy.</a:t>
            </a:r>
          </a:p>
        </p:txBody>
      </p:sp>
      <p:pic>
        <p:nvPicPr>
          <p:cNvPr id="27651" name="Picture 6" descr="znak_KAPITAL_LUD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8797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212976"/>
            <a:ext cx="13684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/>
              <a:t>Szanse szkolnictwa zawodowego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  <a:t> Projekty społeczne</a:t>
            </a:r>
            <a:b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pl-PL" sz="3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424936" cy="4968552"/>
          </a:xfrm>
        </p:spPr>
        <p:txBody>
          <a:bodyPr/>
          <a:lstStyle/>
          <a:p>
            <a:pPr marL="514350" indent="-514350" algn="ctr" eaLnBrk="1" hangingPunct="1">
              <a:buNone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514350" indent="-514350" algn="ctr" eaLnBrk="1" hangingPunct="1">
              <a:buNone/>
              <a:defRPr/>
            </a:pPr>
            <a:r>
              <a:rPr lang="pl-PL" sz="2800" b="1" dirty="0">
                <a:solidFill>
                  <a:srgbClr val="008000"/>
                </a:solidFill>
                <a:latin typeface="Times New Roman" pitchFamily="18" charset="0"/>
              </a:rPr>
              <a:t>W latach  2005 – 2017 </a:t>
            </a:r>
          </a:p>
          <a:p>
            <a:pPr marL="514350" indent="-514350" algn="ctr" eaLnBrk="1" hangingPunct="1">
              <a:buNone/>
              <a:defRPr/>
            </a:pPr>
            <a:r>
              <a:rPr lang="pl-PL" sz="2800" b="1" dirty="0">
                <a:solidFill>
                  <a:srgbClr val="0070C0"/>
                </a:solidFill>
                <a:latin typeface="Times New Roman" pitchFamily="18" charset="0"/>
              </a:rPr>
              <a:t>Miasto Siedlce </a:t>
            </a:r>
          </a:p>
          <a:p>
            <a:pPr marL="514350" indent="-514350" algn="ctr" eaLnBrk="1" hangingPunct="1">
              <a:buNone/>
              <a:defRPr/>
            </a:pPr>
            <a:r>
              <a:rPr lang="pl-PL" sz="2800" b="1" dirty="0">
                <a:solidFill>
                  <a:srgbClr val="008000"/>
                </a:solidFill>
                <a:latin typeface="Times New Roman" pitchFamily="18" charset="0"/>
              </a:rPr>
              <a:t>otrzymało dofinansowanie </a:t>
            </a:r>
          </a:p>
          <a:p>
            <a:pPr marL="514350" indent="-514350" algn="ctr" eaLnBrk="1" hangingPunct="1">
              <a:buNone/>
              <a:defRPr/>
            </a:pPr>
            <a:r>
              <a:rPr lang="pl-PL" sz="2800" b="1" dirty="0">
                <a:solidFill>
                  <a:srgbClr val="008000"/>
                </a:solidFill>
                <a:latin typeface="Times New Roman" pitchFamily="18" charset="0"/>
              </a:rPr>
              <a:t>do projektów społecznych w obszarze edukacji </a:t>
            </a:r>
          </a:p>
          <a:p>
            <a:pPr marL="514350" indent="-514350" algn="ctr" eaLnBrk="1" hangingPunct="1">
              <a:buNone/>
              <a:defRPr/>
            </a:pPr>
            <a:r>
              <a:rPr lang="pl-PL" sz="2800" b="1" dirty="0">
                <a:solidFill>
                  <a:srgbClr val="008000"/>
                </a:solidFill>
                <a:latin typeface="Times New Roman" pitchFamily="18" charset="0"/>
              </a:rPr>
              <a:t>w łącznej kwocie </a:t>
            </a:r>
          </a:p>
          <a:p>
            <a:pPr marL="514350" indent="-514350" algn="ctr" eaLnBrk="1" hangingPunct="1">
              <a:buNone/>
              <a:defRPr/>
            </a:pPr>
            <a:r>
              <a:rPr lang="pl-PL" sz="4400" b="1" dirty="0">
                <a:solidFill>
                  <a:srgbClr val="008000"/>
                </a:solidFill>
              </a:rPr>
              <a:t>16 189 795,00 zł </a:t>
            </a:r>
            <a:r>
              <a:rPr lang="pl-PL" sz="4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b="1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dirty="0">
              <a:latin typeface="Times New Roman" pitchFamily="18" charset="0"/>
            </a:endParaRPr>
          </a:p>
        </p:txBody>
      </p:sp>
      <p:pic>
        <p:nvPicPr>
          <p:cNvPr id="33796" name="Picture 6" descr="znak_KAPITAL_LUD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301208"/>
            <a:ext cx="1835696" cy="89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sz="3800" b="1" dirty="0" smtClean="0">
                <a:solidFill>
                  <a:schemeClr val="bg1"/>
                </a:solidFill>
                <a:latin typeface="Times New Roman" pitchFamily="18" charset="0"/>
              </a:rPr>
              <a:t>Przykłady projektów</a:t>
            </a:r>
            <a: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pl-PL" sz="3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136904" cy="4968552"/>
          </a:xfrm>
        </p:spPr>
        <p:txBody>
          <a:bodyPr/>
          <a:lstStyle/>
          <a:p>
            <a:pPr marL="514350" indent="-514350" eaLnBrk="1" hangingPunct="1">
              <a:buClr>
                <a:schemeClr val="accent5">
                  <a:lumMod val="2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pl-PL" sz="2400" b="1" dirty="0">
                <a:solidFill>
                  <a:srgbClr val="4B5AC9"/>
                </a:solidFill>
                <a:latin typeface="Times New Roman" pitchFamily="18" charset="0"/>
              </a:rPr>
              <a:t>Lepszy w zawodzie – 1 865 000 zł. (Miasto Siedlce)</a:t>
            </a:r>
          </a:p>
          <a:p>
            <a:pPr marL="514350" indent="-514350" eaLnBrk="1" hangingPunct="1">
              <a:buClr>
                <a:schemeClr val="accent5">
                  <a:lumMod val="2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pl-PL" sz="2400" b="1" dirty="0">
                <a:solidFill>
                  <a:srgbClr val="4B5AC9"/>
                </a:solidFill>
                <a:latin typeface="Times New Roman" pitchFamily="18" charset="0"/>
              </a:rPr>
              <a:t>Już wiem kim będę – 495 600 zł. (SCDiDN Siedlce)</a:t>
            </a:r>
          </a:p>
          <a:p>
            <a:pPr marL="514350" indent="-514350" eaLnBrk="1" hangingPunct="1">
              <a:buClr>
                <a:schemeClr val="accent5">
                  <a:lumMod val="2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pl-PL" sz="2400" b="1" dirty="0">
                <a:solidFill>
                  <a:srgbClr val="4B5AC9"/>
                </a:solidFill>
                <a:latin typeface="Times New Roman" pitchFamily="18" charset="0"/>
              </a:rPr>
              <a:t>Praktyki pedagogiczne, kompetentnie, twórczo, przyjemnie – 3 833 175 zł. (UPH Siedlce, 18 szkół)</a:t>
            </a:r>
          </a:p>
          <a:p>
            <a:pPr marL="514350" indent="-514350" eaLnBrk="1" hangingPunct="1">
              <a:buClr>
                <a:schemeClr val="accent5">
                  <a:lumMod val="2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pl-PL" sz="2400" b="1" dirty="0">
                <a:solidFill>
                  <a:srgbClr val="4B5AC9"/>
                </a:solidFill>
                <a:latin typeface="Times New Roman" pitchFamily="18" charset="0"/>
                <a:cs typeface="Times New Roman" pitchFamily="18" charset="0"/>
              </a:rPr>
              <a:t>„Zwiększenie potencjału szkół zawodowych na Mazowszu” – 24 188 774 zł (Agencja Rozwoju Mazowsza,  Miasto Siedlce  - 1 281 007 zł – 6 szkół zawodowych)</a:t>
            </a:r>
          </a:p>
          <a:p>
            <a:pPr marL="514350" indent="-514350" eaLnBrk="1" hangingPunct="1">
              <a:buClr>
                <a:schemeClr val="accent5">
                  <a:lumMod val="25000"/>
                </a:schemeClr>
              </a:buClr>
              <a:buNone/>
              <a:defRPr/>
            </a:pPr>
            <a:r>
              <a:rPr lang="pl-PL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Obecnie rozpoczęty 1 października 2017 roku:</a:t>
            </a:r>
          </a:p>
          <a:p>
            <a:pPr marL="514350" indent="-514350" eaLnBrk="1" hangingPunct="1">
              <a:buClr>
                <a:schemeClr val="accent5">
                  <a:lumMod val="25000"/>
                </a:schemeClr>
              </a:buClr>
              <a:buNone/>
              <a:defRPr/>
            </a:pP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„Zawodu mistrzowie - rynku pracy królowie”                        – 2 162 689 zł. (Miasto Siedlce – 4 zespoły szkół zawodowych,  90% dofinansowania)</a:t>
            </a: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b="1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dirty="0">
              <a:latin typeface="Times New Roman" pitchFamily="18" charset="0"/>
            </a:endParaRPr>
          </a:p>
        </p:txBody>
      </p:sp>
      <p:pic>
        <p:nvPicPr>
          <p:cNvPr id="33796" name="Picture 6" descr="znak_KAPITAL_LUD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365104"/>
            <a:ext cx="1835696" cy="89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368425" cy="73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697217" cy="914400"/>
          </a:xfrm>
        </p:spPr>
        <p:txBody>
          <a:bodyPr/>
          <a:lstStyle/>
          <a:p>
            <a:pPr algn="ctr" eaLnBrk="1" hangingPunct="1"/>
            <a:r>
              <a:rPr lang="pl-PL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„Zawodu mistrzowie - rynku pracy królowie”</a:t>
            </a:r>
            <a:endParaRPr lang="pl-PL" sz="3200" b="1" dirty="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44824"/>
            <a:ext cx="7924800" cy="3960440"/>
          </a:xfrm>
        </p:spPr>
        <p:txBody>
          <a:bodyPr/>
          <a:lstStyle/>
          <a:p>
            <a:pPr>
              <a:buNone/>
            </a:pPr>
            <a:r>
              <a:rPr lang="pl-PL" sz="2800" b="1" dirty="0">
                <a:solidFill>
                  <a:srgbClr val="4B5AC9"/>
                </a:solidFill>
              </a:rPr>
              <a:t>Cele szczegółowe projektu: </a:t>
            </a:r>
          </a:p>
          <a:p>
            <a:pPr>
              <a:buClr>
                <a:srgbClr val="0070C0"/>
              </a:buClr>
              <a:buSzPct val="60000"/>
            </a:pPr>
            <a:r>
              <a:rPr lang="pl-PL" sz="2400" dirty="0">
                <a:solidFill>
                  <a:srgbClr val="4B5AC9"/>
                </a:solidFill>
              </a:rPr>
              <a:t>Rozwój współpracy szkół z otoczeniem społeczno- gospodarczym poprzez organizację 148 staży                          i 52 praktyk u pracodawców - do IX 2019. </a:t>
            </a:r>
          </a:p>
          <a:p>
            <a:pPr>
              <a:buClr>
                <a:srgbClr val="0070C0"/>
              </a:buClr>
              <a:buSzPct val="60000"/>
            </a:pPr>
            <a:r>
              <a:rPr lang="pl-PL" sz="2400" dirty="0">
                <a:solidFill>
                  <a:srgbClr val="4B5AC9"/>
                </a:solidFill>
              </a:rPr>
              <a:t>Poprawa zdolności do zatrudnienia 285 uczniów poprzez uzyskane w projekcie wsparcia - do IX 2019. </a:t>
            </a:r>
          </a:p>
          <a:p>
            <a:pPr>
              <a:buClr>
                <a:srgbClr val="0070C0"/>
              </a:buClr>
              <a:buSzPct val="60000"/>
            </a:pPr>
            <a:r>
              <a:rPr lang="pl-PL" sz="2400" dirty="0">
                <a:solidFill>
                  <a:srgbClr val="4B5AC9"/>
                </a:solidFill>
              </a:rPr>
              <a:t>Poprawa jakości bazy pracowni zawodowych                      w 7 szkołach, w tym pełniących funkcję ośrodków egzaminacyjnych również dla innych szkół - do I 2019. </a:t>
            </a:r>
          </a:p>
          <a:p>
            <a:pPr eaLnBrk="1" hangingPunct="1">
              <a:buFont typeface="Wingdings" pitchFamily="2" charset="2"/>
              <a:buNone/>
            </a:pPr>
            <a:endParaRPr lang="pl-PL" sz="2400" dirty="0">
              <a:latin typeface="Times New Roman" pitchFamily="18" charset="0"/>
            </a:endParaRPr>
          </a:p>
        </p:txBody>
      </p:sp>
      <p:pic>
        <p:nvPicPr>
          <p:cNvPr id="31748" name="Picture 6" descr="znak_KAPITAL_LUD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21289"/>
            <a:ext cx="1631911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  <a:t>Szachy w szkole</a:t>
            </a:r>
            <a:b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pl-PL" sz="3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27344"/>
            <a:ext cx="8676456" cy="4968552"/>
          </a:xfrm>
        </p:spPr>
        <p:txBody>
          <a:bodyPr/>
          <a:lstStyle/>
          <a:p>
            <a:pPr marL="514350" indent="-514350" algn="ctr" eaLnBrk="1" hangingPunct="1">
              <a:buNone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pl-PL" sz="28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pl-PL" sz="2800" b="1" dirty="0">
                <a:solidFill>
                  <a:srgbClr val="008000"/>
                </a:solidFill>
                <a:latin typeface="Times New Roman" pitchFamily="18" charset="0"/>
              </a:rPr>
              <a:t>    Program jest już realizowany naszym mieście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pl-PL" sz="2800" b="1" dirty="0">
                <a:solidFill>
                  <a:srgbClr val="008000"/>
                </a:solidFill>
                <a:latin typeface="Times New Roman" pitchFamily="18" charset="0"/>
              </a:rPr>
              <a:t>w 5 szkołach podstawowych.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pl-PL" sz="2800" dirty="0">
                <a:solidFill>
                  <a:srgbClr val="008000"/>
                </a:solidFill>
                <a:latin typeface="Times New Roman" pitchFamily="18" charset="0"/>
              </a:rPr>
              <a:t>W kolejnych 4 dzieci uczą się gry w szachy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pl-PL" sz="2800" dirty="0">
                <a:solidFill>
                  <a:srgbClr val="008000"/>
                </a:solidFill>
                <a:latin typeface="Times New Roman" pitchFamily="18" charset="0"/>
              </a:rPr>
              <a:t>poza tym programem.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pl-PL" sz="2800" dirty="0">
                <a:solidFill>
                  <a:srgbClr val="008000"/>
                </a:solidFill>
                <a:latin typeface="Times New Roman" pitchFamily="18" charset="0"/>
              </a:rPr>
              <a:t>Nasze oczekiwania są takie, aby od nowego roku szkolnego nauka gry w szachy była realizowana                        we wszystkich szkołach podstawowych</a:t>
            </a:r>
          </a:p>
          <a:p>
            <a:pPr marL="0" indent="0" algn="ctr" eaLnBrk="1" hangingPunct="1">
              <a:buNone/>
              <a:defRPr/>
            </a:pPr>
            <a:endParaRPr lang="pl-PL" sz="2800" dirty="0">
              <a:latin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endParaRPr lang="pl-PL" sz="28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b="1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dirty="0">
              <a:latin typeface="Times New Roman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C68831C-2EBD-4CF9-B708-39374480E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6804248" cy="13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8676456" cy="914400"/>
          </a:xfrm>
        </p:spPr>
        <p:txBody>
          <a:bodyPr/>
          <a:lstStyle/>
          <a:p>
            <a:pPr algn="ctr" eaLnBrk="1" hangingPunct="1"/>
            <a: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  <a:t>Mazowiecka Inauguracja</a:t>
            </a:r>
            <a:b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  <a:t> roku szkolnego 2017/2018 w Siedlcach</a:t>
            </a:r>
            <a:br>
              <a:rPr lang="pl-PL" sz="3800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pl-PL" sz="3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27344"/>
            <a:ext cx="8352928" cy="4968552"/>
          </a:xfrm>
        </p:spPr>
        <p:txBody>
          <a:bodyPr/>
          <a:lstStyle/>
          <a:p>
            <a:pPr marL="514350" indent="-514350" algn="ctr" eaLnBrk="1" hangingPunct="1">
              <a:buNone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endParaRPr lang="pl-PL" sz="2800" b="1" dirty="0">
              <a:latin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endParaRPr lang="pl-PL" sz="2800" dirty="0">
              <a:latin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endParaRPr lang="pl-PL" sz="2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pl-PL" sz="1800" dirty="0"/>
              <a:t>Podczas </a:t>
            </a:r>
            <a:r>
              <a:rPr lang="pl-PL" sz="1800" b="1" dirty="0"/>
              <a:t>Inauguracji </a:t>
            </a:r>
            <a:r>
              <a:rPr lang="pl-PL" sz="1800" dirty="0"/>
              <a:t>właśnie w naszym mieście padły m.in. znamienne słowa Wojewody Mazowieckiego Zdzisława Sipiery</a:t>
            </a:r>
            <a:r>
              <a:rPr lang="pl-PL" sz="1800" b="1" dirty="0"/>
              <a:t>:</a:t>
            </a:r>
            <a:r>
              <a:rPr lang="pl-PL" sz="1800" b="1" i="1" dirty="0"/>
              <a:t>                                                           </a:t>
            </a:r>
            <a:r>
              <a:rPr lang="pl-PL" sz="1800" dirty="0">
                <a:solidFill>
                  <a:srgbClr val="4B5AC9"/>
                </a:solidFill>
              </a:rPr>
              <a:t>„</a:t>
            </a:r>
            <a:r>
              <a:rPr lang="pl-PL" sz="1800" b="1" i="1" dirty="0">
                <a:solidFill>
                  <a:srgbClr val="4B5AC9"/>
                </a:solidFill>
              </a:rPr>
              <a:t>To specyficzny pierwszy rok oświaty w nowym kształcie na Mazowszu. Długo się zastanawialiśmy, w jakim miejscu dokonać tej inauguracji w obliczu wyzwań nowej reformy. Wybraliśmy Siedlce, bo tutaj wszystko jest jasne, proste i oczywiste. Tu ludzie nie szukają problemów, a je rozwiązują. Wdrażają rozwiązania i wiedzą, że w każdej problemowej sytuacji lepiej jest szukać szans aniżeli trudności</a:t>
            </a:r>
            <a:r>
              <a:rPr lang="pl-PL" sz="1800" i="1" dirty="0">
                <a:solidFill>
                  <a:srgbClr val="4B5AC9"/>
                </a:solidFill>
              </a:rPr>
              <a:t>.”</a:t>
            </a:r>
            <a:endParaRPr lang="pl-PL" sz="1800" b="1" dirty="0">
              <a:solidFill>
                <a:srgbClr val="4B5AC9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dirty="0">
              <a:latin typeface="Times New Roman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AC7D51E-4ADC-4942-9766-4A7539881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2" y="1476373"/>
            <a:ext cx="3755110" cy="21136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64A9A11-5379-4D49-99C9-8BF2204B4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6373"/>
            <a:ext cx="3755108" cy="21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896544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pl-PL" dirty="0" smtClean="0">
              <a:solidFill>
                <a:srgbClr val="4B5AC9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pl-PL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pl-PL" dirty="0"/>
          </a:p>
          <a:p>
            <a:pPr>
              <a:buFont typeface="Wingdings" pitchFamily="2" charset="2"/>
              <a:buNone/>
              <a:defRPr/>
            </a:pPr>
            <a:r>
              <a:rPr lang="pl-PL" sz="4400" dirty="0"/>
              <a:t>         </a:t>
            </a:r>
          </a:p>
          <a:p>
            <a:pPr>
              <a:buFont typeface="Wingdings" pitchFamily="2" charset="2"/>
              <a:buNone/>
              <a:defRPr/>
            </a:pPr>
            <a:endParaRPr lang="pl-PL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pl-PL" sz="4000" dirty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endParaRPr lang="pl-PL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>Dziękuję </a:t>
            </a:r>
            <a:r>
              <a:rPr lang="pl-PL" sz="4000" b="1" dirty="0">
                <a:solidFill>
                  <a:schemeClr val="accent2">
                    <a:lumMod val="50000"/>
                  </a:schemeClr>
                </a:solidFill>
              </a:rPr>
              <a:t>za uwagę !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35FDEC13-0143-4E3D-B5F4-052181722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" y="1772816"/>
            <a:ext cx="8069986" cy="3384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553201" cy="914400"/>
          </a:xfrm>
        </p:spPr>
        <p:txBody>
          <a:bodyPr/>
          <a:lstStyle/>
          <a:p>
            <a:r>
              <a:rPr lang="pl-PL" dirty="0"/>
              <a:t>Parametry organizacyjne </a:t>
            </a:r>
            <a:br>
              <a:rPr lang="pl-PL" dirty="0"/>
            </a:br>
            <a:r>
              <a:rPr lang="pl-PL" sz="2400" dirty="0"/>
              <a:t>SIO – 30 września 2017 r.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4000" b="1" dirty="0">
                <a:latin typeface="Times New Roman" pitchFamily="18" charset="0"/>
              </a:rPr>
              <a:t>Oświata w strategii rozwoju Miasta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4176464"/>
          </a:xfrm>
        </p:spPr>
        <p:txBody>
          <a:bodyPr/>
          <a:lstStyle/>
          <a:p>
            <a:pPr>
              <a:buNone/>
            </a:pPr>
            <a:r>
              <a:rPr lang="pl-PL" sz="2800" b="1" dirty="0">
                <a:solidFill>
                  <a:srgbClr val="008000"/>
                </a:solidFill>
              </a:rPr>
              <a:t>Wybrane priorytetowe działania do roku 2025:</a:t>
            </a:r>
          </a:p>
          <a:p>
            <a:pPr>
              <a:buNone/>
            </a:pPr>
            <a:endParaRPr lang="pl-PL" sz="1000" b="1" dirty="0">
              <a:solidFill>
                <a:srgbClr val="008000"/>
              </a:solidFill>
            </a:endParaRPr>
          </a:p>
          <a:p>
            <a:pPr>
              <a:buClr>
                <a:srgbClr val="0070C0"/>
              </a:buClr>
              <a:buSzPct val="60000"/>
            </a:pPr>
            <a:r>
              <a:rPr lang="pl-PL" sz="2400" b="1" dirty="0">
                <a:solidFill>
                  <a:srgbClr val="4B5AC9"/>
                </a:solidFill>
              </a:rPr>
              <a:t>Integracja oferty szkół ponadgimnazjalnych i uczelni wyższych</a:t>
            </a:r>
            <a:r>
              <a:rPr lang="pl-PL" sz="2400" b="1" dirty="0" smtClean="0">
                <a:solidFill>
                  <a:srgbClr val="4B5AC9"/>
                </a:solidFill>
              </a:rPr>
              <a:t>, w tym doskonalenie nauczycieli,</a:t>
            </a:r>
            <a:endParaRPr lang="pl-PL" sz="2400" b="1" dirty="0">
              <a:solidFill>
                <a:srgbClr val="4B5AC9"/>
              </a:solidFill>
            </a:endParaRPr>
          </a:p>
          <a:p>
            <a:pPr>
              <a:buClr>
                <a:srgbClr val="0070C0"/>
              </a:buClr>
              <a:buSzPct val="60000"/>
            </a:pPr>
            <a:r>
              <a:rPr lang="pl-PL" sz="2400" b="1" dirty="0">
                <a:solidFill>
                  <a:srgbClr val="4B5AC9"/>
                </a:solidFill>
              </a:rPr>
              <a:t>Rozbudowa i modernizacja bazy sportowej                    (w tym szkolnej),</a:t>
            </a:r>
          </a:p>
          <a:p>
            <a:pPr>
              <a:buClr>
                <a:srgbClr val="0070C0"/>
              </a:buClr>
              <a:buSzPct val="60000"/>
            </a:pPr>
            <a:r>
              <a:rPr lang="pl-PL" sz="2400" b="1" dirty="0">
                <a:solidFill>
                  <a:srgbClr val="4B5AC9"/>
                </a:solidFill>
              </a:rPr>
              <a:t>Wprowadzanie i rozwijanie oferty zajęć praktycznych,</a:t>
            </a:r>
            <a:endParaRPr lang="pl-PL" sz="2400" dirty="0">
              <a:solidFill>
                <a:srgbClr val="4B5AC9"/>
              </a:solidFill>
            </a:endParaRPr>
          </a:p>
          <a:p>
            <a:pPr>
              <a:buClr>
                <a:srgbClr val="0070C0"/>
              </a:buClr>
              <a:buSzPct val="60000"/>
            </a:pPr>
            <a:r>
              <a:rPr lang="pl-PL" sz="2400" b="1" dirty="0">
                <a:solidFill>
                  <a:srgbClr val="4B5AC9"/>
                </a:solidFill>
              </a:rPr>
              <a:t>Rozbudowa oferty zajęć pozalekcyjnych,</a:t>
            </a:r>
          </a:p>
          <a:p>
            <a:pPr>
              <a:buClr>
                <a:srgbClr val="0070C0"/>
              </a:buClr>
              <a:buSzPct val="60000"/>
            </a:pPr>
            <a:r>
              <a:rPr lang="pl-PL" sz="2400" b="1" dirty="0">
                <a:solidFill>
                  <a:srgbClr val="4B5AC9"/>
                </a:solidFill>
              </a:rPr>
              <a:t>Dostosowanie obiektów dla osób niepełnosprawnych (w tym szkolnej</a:t>
            </a:r>
            <a:r>
              <a:rPr lang="pl-PL" sz="2400" b="1" dirty="0" smtClean="0">
                <a:solidFill>
                  <a:srgbClr val="4B5AC9"/>
                </a:solidFill>
              </a:rPr>
              <a:t>).</a:t>
            </a:r>
          </a:p>
          <a:p>
            <a:pPr>
              <a:buClr>
                <a:srgbClr val="0070C0"/>
              </a:buClr>
              <a:buSzPct val="60000"/>
              <a:buNone/>
            </a:pPr>
            <a:endParaRPr lang="pl-PL" sz="2400" dirty="0">
              <a:solidFill>
                <a:srgbClr val="4B5AC9"/>
              </a:solidFill>
            </a:endParaRPr>
          </a:p>
          <a:p>
            <a:pPr>
              <a:buNone/>
            </a:pPr>
            <a:endParaRPr lang="pl-PL" sz="2000" dirty="0">
              <a:solidFill>
                <a:srgbClr val="00B050"/>
              </a:solidFill>
            </a:endParaRPr>
          </a:p>
          <a:p>
            <a:pPr>
              <a:buNone/>
            </a:pPr>
            <a:endParaRPr lang="pl-PL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Nakłady finansowe na oświatę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637112"/>
          </a:xfrm>
        </p:spPr>
        <p:txBody>
          <a:bodyPr/>
          <a:lstStyle/>
          <a:p>
            <a:pPr>
              <a:buNone/>
            </a:pPr>
            <a:r>
              <a:rPr lang="pl-PL" b="1" dirty="0">
                <a:solidFill>
                  <a:srgbClr val="008000"/>
                </a:solidFill>
              </a:rPr>
              <a:t>Rok 2017</a:t>
            </a:r>
          </a:p>
          <a:p>
            <a:pPr>
              <a:buNone/>
            </a:pPr>
            <a:r>
              <a:rPr lang="pl-PL" sz="2400" dirty="0">
                <a:solidFill>
                  <a:srgbClr val="0070C0"/>
                </a:solidFill>
              </a:rPr>
              <a:t>Oświata i wychowanie – 180 256 874 zł.</a:t>
            </a:r>
          </a:p>
          <a:p>
            <a:pPr>
              <a:buNone/>
            </a:pPr>
            <a:r>
              <a:rPr lang="pl-PL" sz="2400" dirty="0">
                <a:solidFill>
                  <a:srgbClr val="0070C0"/>
                </a:solidFill>
              </a:rPr>
              <a:t>Edukacyjna opieka wychowawcza – 14 803 470 zł.</a:t>
            </a:r>
          </a:p>
          <a:p>
            <a:pPr>
              <a:buNone/>
            </a:pPr>
            <a:r>
              <a:rPr lang="pl-PL" b="1" dirty="0">
                <a:solidFill>
                  <a:srgbClr val="0070C0"/>
                </a:solidFill>
              </a:rPr>
              <a:t>Razem:   195 060 144 zł</a:t>
            </a:r>
          </a:p>
          <a:p>
            <a:pPr>
              <a:buNone/>
            </a:pPr>
            <a:r>
              <a:rPr lang="pl-PL" sz="2400" i="1" dirty="0"/>
              <a:t>w tym: zadania objęte subwencją na zadania oświatowe                     </a:t>
            </a:r>
          </a:p>
          <a:p>
            <a:pPr>
              <a:spcBef>
                <a:spcPts val="0"/>
              </a:spcBef>
              <a:buNone/>
            </a:pPr>
            <a:r>
              <a:rPr lang="pl-PL" dirty="0">
                <a:solidFill>
                  <a:srgbClr val="0070C0"/>
                </a:solidFill>
              </a:rPr>
              <a:t>               – </a:t>
            </a:r>
            <a:r>
              <a:rPr lang="pl-PL" b="1" dirty="0">
                <a:solidFill>
                  <a:srgbClr val="0070C0"/>
                </a:solidFill>
              </a:rPr>
              <a:t>147 646 888 zł</a:t>
            </a:r>
            <a:r>
              <a:rPr lang="pl-PL" b="1" dirty="0"/>
              <a:t>.</a:t>
            </a:r>
          </a:p>
          <a:p>
            <a:pPr>
              <a:buNone/>
            </a:pPr>
            <a:r>
              <a:rPr lang="pl-PL" b="1" dirty="0">
                <a:solidFill>
                  <a:srgbClr val="00B0F0"/>
                </a:solidFill>
              </a:rPr>
              <a:t>Subwencja na zadania oświatowe </a:t>
            </a:r>
          </a:p>
          <a:p>
            <a:pPr>
              <a:buNone/>
            </a:pPr>
            <a:r>
              <a:rPr lang="pl-PL" dirty="0">
                <a:solidFill>
                  <a:srgbClr val="00B0F0"/>
                </a:solidFill>
              </a:rPr>
              <a:t>               – </a:t>
            </a:r>
            <a:r>
              <a:rPr lang="pl-PL" b="1" dirty="0">
                <a:solidFill>
                  <a:srgbClr val="00B0F0"/>
                </a:solidFill>
              </a:rPr>
              <a:t>125 018 735 zł. </a:t>
            </a:r>
          </a:p>
          <a:p>
            <a:pPr>
              <a:buNone/>
            </a:pPr>
            <a:r>
              <a:rPr lang="pl-PL" dirty="0"/>
              <a:t>   </a:t>
            </a:r>
            <a:r>
              <a:rPr lang="pl-PL" dirty="0">
                <a:solidFill>
                  <a:srgbClr val="FF0000"/>
                </a:solidFill>
              </a:rPr>
              <a:t>Niedoszacowanie – </a:t>
            </a:r>
            <a:r>
              <a:rPr lang="pl-PL" b="1" dirty="0">
                <a:solidFill>
                  <a:srgbClr val="FF0000"/>
                </a:solidFill>
              </a:rPr>
              <a:t>22 628 153 zł</a:t>
            </a:r>
            <a:r>
              <a:rPr lang="pl-PL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Niedoszacowanie subwencji - ogółem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210872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ny">
  <a:themeElements>
    <a:clrScheme name="Radialny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ny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ny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ny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ny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ny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ny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ny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ny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ny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ny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2821</TotalTime>
  <Words>2982</Words>
  <Application>Microsoft Office PowerPoint</Application>
  <PresentationFormat>Pokaz na ekranie (4:3)</PresentationFormat>
  <Paragraphs>1006</Paragraphs>
  <Slides>56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2" baseType="lpstr">
      <vt:lpstr>Arial</vt:lpstr>
      <vt:lpstr>Arial Black</vt:lpstr>
      <vt:lpstr>Calibri</vt:lpstr>
      <vt:lpstr>Times New Roman</vt:lpstr>
      <vt:lpstr>Wingdings</vt:lpstr>
      <vt:lpstr>Radialny</vt:lpstr>
      <vt:lpstr>O reformie edukacji 2017   w MIEŚCIE SIEDLCE</vt:lpstr>
      <vt:lpstr>Zadania oświatowe Miasta Siedlce</vt:lpstr>
      <vt:lpstr>Zadania oświatowe Miasta Siedlce</vt:lpstr>
      <vt:lpstr>Prezentacja programu PowerPoint</vt:lpstr>
      <vt:lpstr>Parametry organizacyjne  SIO – 30 września 2017 r.</vt:lpstr>
      <vt:lpstr>Parametry organizacyjne  SIO – 30 września 2017 r.</vt:lpstr>
      <vt:lpstr>Oświata w strategii rozwoju Miasta </vt:lpstr>
      <vt:lpstr>Nakłady finansowe na oświatę</vt:lpstr>
      <vt:lpstr>Niedoszacowanie subwencji - ogółem</vt:lpstr>
      <vt:lpstr>Niedoszacowanie subwencji - gmina</vt:lpstr>
      <vt:lpstr>Niedoszacowanie subwencji - powiat</vt:lpstr>
      <vt:lpstr>Wydatki inwestycyjne Miasta Siedlce na oświatę i edukacyjną opiekę wychowawczą</vt:lpstr>
      <vt:lpstr>Reforma edukacji 2017</vt:lpstr>
      <vt:lpstr>Reforma edukacji 2017</vt:lpstr>
      <vt:lpstr>Reforma edukacji 2017</vt:lpstr>
      <vt:lpstr>Reforma edukacji 2017</vt:lpstr>
      <vt:lpstr>Reforma edukacji 2017</vt:lpstr>
      <vt:lpstr>Reforma edukacji 2017</vt:lpstr>
      <vt:lpstr>Reforma edukacji 2017</vt:lpstr>
      <vt:lpstr>Prace adaptacyjne – wakacje 2017</vt:lpstr>
      <vt:lpstr>Prace adaptacyjne – wakacje 2017</vt:lpstr>
      <vt:lpstr>Prace adaptacyjne – wakacje 2017</vt:lpstr>
      <vt:lpstr>Reforma edukacji 2017</vt:lpstr>
      <vt:lpstr>Prezentacja programu PowerPoint</vt:lpstr>
      <vt:lpstr>Prezentacja programu PowerPoint</vt:lpstr>
      <vt:lpstr>Prezentacja programu PowerPoint</vt:lpstr>
      <vt:lpstr>Migracja uczniów do szkół podstawowych powstałych z przekształcenia gimnazjów                    do klasy VII</vt:lpstr>
      <vt:lpstr>Bilans uczniów i oddziałów - symulacja</vt:lpstr>
      <vt:lpstr>Reforma edukacji 2017</vt:lpstr>
      <vt:lpstr>Reforma edukacji 2017</vt:lpstr>
      <vt:lpstr>Reforma edukacji 2017</vt:lpstr>
      <vt:lpstr>Reforma edukacji 2017</vt:lpstr>
      <vt:lpstr>Reforma edukacji 2017</vt:lpstr>
      <vt:lpstr>Reforma edukacji 2017</vt:lpstr>
      <vt:lpstr>Reforma edukacji 2017</vt:lpstr>
      <vt:lpstr>Reforma edukacji 2017</vt:lpstr>
      <vt:lpstr>Reforma edukacji 2017</vt:lpstr>
      <vt:lpstr>Reforma edukacji 2017</vt:lpstr>
      <vt:lpstr>Reforma edukacji 2017</vt:lpstr>
      <vt:lpstr>Szkolnictwo zawodowe w Siedlcach</vt:lpstr>
      <vt:lpstr>Projekt zrealizowany w partnerstwie:</vt:lpstr>
      <vt:lpstr>Z raportów wynikało, że:</vt:lpstr>
      <vt:lpstr>Oferta szkolnictwa zawodowego:</vt:lpstr>
      <vt:lpstr>Oferta szkolnictwa zawodowego:</vt:lpstr>
      <vt:lpstr>Reforma edukacji 2017</vt:lpstr>
      <vt:lpstr>Oferta szkolnictwa zawodowego:</vt:lpstr>
      <vt:lpstr>Praktyczna nauka zawodu</vt:lpstr>
      <vt:lpstr>Praktyczna nauka zawodu</vt:lpstr>
      <vt:lpstr>Oddziały wielozawodowe na przykładzie  Zespołu Szkół Ponadgimnazjalnych Nr 5 w Siedlcach</vt:lpstr>
      <vt:lpstr>Szanse szkolnictwa zawodowego</vt:lpstr>
      <vt:lpstr>  Projekty społeczne </vt:lpstr>
      <vt:lpstr> Przykłady projektów </vt:lpstr>
      <vt:lpstr>„Zawodu mistrzowie - rynku pracy królowie”</vt:lpstr>
      <vt:lpstr> Szachy w szkole </vt:lpstr>
      <vt:lpstr> Mazowiecka Inauguracja  roku szkolnego 2017/2018 w Siedlcach </vt:lpstr>
      <vt:lpstr>Prezentacja programu PowerPoint</vt:lpstr>
    </vt:vector>
  </TitlesOfParts>
  <Company>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SZKOLNICTWO ZAWODOWE  W MIEŚCIE SIEDLCE</dc:title>
  <dc:creator>p_golec</dc:creator>
  <cp:lastModifiedBy>Jerzy Cabaj</cp:lastModifiedBy>
  <cp:revision>351</cp:revision>
  <dcterms:created xsi:type="dcterms:W3CDTF">2009-02-11T08:45:48Z</dcterms:created>
  <dcterms:modified xsi:type="dcterms:W3CDTF">2018-01-04T08:38:08Z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