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7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21.xml" ContentType="application/vnd.openxmlformats-officedocument.presentationml.notesSl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22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1" r:id="rId1"/>
  </p:sldMasterIdLst>
  <p:notesMasterIdLst>
    <p:notesMasterId r:id="rId26"/>
  </p:notesMasterIdLst>
  <p:handoutMasterIdLst>
    <p:handoutMasterId r:id="rId27"/>
  </p:handoutMasterIdLst>
  <p:sldIdLst>
    <p:sldId id="256" r:id="rId2"/>
    <p:sldId id="302" r:id="rId3"/>
    <p:sldId id="303" r:id="rId4"/>
    <p:sldId id="304" r:id="rId5"/>
    <p:sldId id="305" r:id="rId6"/>
    <p:sldId id="306" r:id="rId7"/>
    <p:sldId id="310" r:id="rId8"/>
    <p:sldId id="289" r:id="rId9"/>
    <p:sldId id="288" r:id="rId10"/>
    <p:sldId id="276" r:id="rId11"/>
    <p:sldId id="281" r:id="rId12"/>
    <p:sldId id="290" r:id="rId13"/>
    <p:sldId id="283" r:id="rId14"/>
    <p:sldId id="278" r:id="rId15"/>
    <p:sldId id="291" r:id="rId16"/>
    <p:sldId id="300" r:id="rId17"/>
    <p:sldId id="296" r:id="rId18"/>
    <p:sldId id="297" r:id="rId19"/>
    <p:sldId id="301" r:id="rId20"/>
    <p:sldId id="298" r:id="rId21"/>
    <p:sldId id="311" r:id="rId22"/>
    <p:sldId id="312" r:id="rId23"/>
    <p:sldId id="313" r:id="rId24"/>
    <p:sldId id="271" r:id="rId25"/>
  </p:sldIdLst>
  <p:sldSz cx="9144000" cy="6858000" type="screen4x3"/>
  <p:notesSz cx="6797675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urawska Emilia" initials="ME" lastIdx="15" clrIdx="0">
    <p:extLst>
      <p:ext uri="{19B8F6BF-5375-455C-9EA6-DF929625EA0E}">
        <p15:presenceInfo xmlns:p15="http://schemas.microsoft.com/office/powerpoint/2012/main" userId="S-1-5-21-3419930908-1354286565-637230989-25783" providerId="AD"/>
      </p:ext>
    </p:extLst>
  </p:cmAuthor>
  <p:cmAuthor id="2" name="Cybulska Magdalena" initials="CM" lastIdx="3" clrIdx="1">
    <p:extLst>
      <p:ext uri="{19B8F6BF-5375-455C-9EA6-DF929625EA0E}">
        <p15:presenceInfo xmlns:p15="http://schemas.microsoft.com/office/powerpoint/2012/main" userId="S-1-5-21-3419930908-1354286565-637230989-74755" providerId="AD"/>
      </p:ext>
    </p:extLst>
  </p:cmAuthor>
  <p:cmAuthor id="3" name="Zegar Tomasz" initials="ZT" lastIdx="8" clrIdx="2">
    <p:extLst>
      <p:ext uri="{19B8F6BF-5375-455C-9EA6-DF929625EA0E}">
        <p15:presenceInfo xmlns:p15="http://schemas.microsoft.com/office/powerpoint/2012/main" userId="S-1-5-21-3419930908-1354286565-637230989-5125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001D77"/>
    <a:srgbClr val="522398"/>
    <a:srgbClr val="660066"/>
    <a:srgbClr val="CC99FF"/>
    <a:srgbClr val="8D0556"/>
    <a:srgbClr val="9933FF"/>
    <a:srgbClr val="BB6977"/>
    <a:srgbClr val="8A008A"/>
    <a:srgbClr val="8505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35" autoAdjust="0"/>
    <p:restoredTop sz="65457" autoAdjust="0"/>
  </p:normalViewPr>
  <p:slideViewPr>
    <p:cSldViewPr snapToGrid="0">
      <p:cViewPr varScale="1">
        <p:scale>
          <a:sx n="73" d="100"/>
          <a:sy n="73" d="100"/>
        </p:scale>
        <p:origin x="188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00" cy="36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luskim\Documents\Konferencje%20prasowe%202018\Wykres%20od%20Kier\Zeszyt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luskim\Documents\Konferencje%20prasowe%202018\Dane%20od%20Ani%20L\obci&#261;&#380;enie%20dem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luskim\Documents\Konferencje%20prasowe%202018\Dane%20od%20Ani%20L\bezrobotni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luskim\Documents\Konferencje%20prasowe%202018\Dane%20od%20Ani%20L\mieszkania%20wg%20starej%20definicji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luskim\Documents\Konferencje%20prasowe%202018\Dane%20od%20Ani%20L\Przedszkola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luskim\Documents\Konferencje%20prasowe%202018\Dane%20od%20Ani%20L\CIT,%20PIT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smfwaw01\zsibr$\OPRACOWANIA%20bie&#380;&#261;ce\Migracje%20przedsi&#281;biorstw\migracje%20Magda\Mapy\NAP&#321;YW\Wiek%20firm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smfwaw01\zsibr$\OPRACOWANIA%20bie&#380;&#261;ce\Migracje%20przedsi&#281;biorstw\migracje%20Magda\Mapy\ODP&#321;YW\Wiek_firm_Odp&#322;yw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smfwaw01\zsibr$\OPRACOWANIA%20bie&#380;&#261;ce\Migracje%20przedsi&#281;biorstw\migracje%20Magda\Mapy\NAP&#321;YW\Wiek%20firm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\\smfwaw01\zsibr$\OPRACOWANIA%20bie&#380;&#261;ce\Migracje%20przedsi&#281;biorstw\migracje%20Magda\Mapy\NAP&#321;YW\Wiek%20firm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\\smfwaw01\zsibr$\OPRACOWANIA%20bie&#380;&#261;ce\Migracje%20przedsi&#281;biorstw\migracje%20Magda\Mapy\ODP&#321;YW\Wiek_firm_Odp&#322;yw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\\smfwaw01\zsibr$\OPRACOWANIA%20bie&#380;&#261;ce\Migracje%20przedsi&#281;biorstw\migracje%20Magda\Mapy\ODP&#321;YW\Wiek_firm_Odp&#322;yw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1D77"/>
            </a:solidFill>
            <a:ln>
              <a:solidFill>
                <a:srgbClr val="001D77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1D77"/>
              </a:solidFill>
              <a:ln>
                <a:solidFill>
                  <a:srgbClr val="001D77"/>
                </a:solidFill>
              </a:ln>
              <a:effectLst/>
            </c:spPr>
          </c:dPt>
          <c:cat>
            <c:numRef>
              <c:f>Arkusz1!$B$1:$F$1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Arkusz1!$B$3:$F$3</c:f>
              <c:numCache>
                <c:formatCode>#,##0</c:formatCode>
                <c:ptCount val="5"/>
                <c:pt idx="0">
                  <c:v>-46</c:v>
                </c:pt>
                <c:pt idx="1">
                  <c:v>256</c:v>
                </c:pt>
                <c:pt idx="2">
                  <c:v>339</c:v>
                </c:pt>
                <c:pt idx="3">
                  <c:v>78</c:v>
                </c:pt>
                <c:pt idx="4">
                  <c:v>633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overlap val="-20"/>
        <c:axId val="99682240"/>
        <c:axId val="99681456"/>
      </c:barChart>
      <c:catAx>
        <c:axId val="99682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endParaRPr lang="pl-PL"/>
          </a:p>
        </c:txPr>
        <c:crossAx val="99681456"/>
        <c:crosses val="autoZero"/>
        <c:auto val="1"/>
        <c:lblAlgn val="ctr"/>
        <c:lblOffset val="400"/>
        <c:noMultiLvlLbl val="0"/>
      </c:catAx>
      <c:valAx>
        <c:axId val="99681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endParaRPr lang="pl-PL"/>
          </a:p>
        </c:txPr>
        <c:crossAx val="99682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TABLICA!$B$13</c:f>
              <c:strCache>
                <c:ptCount val="1"/>
                <c:pt idx="0">
                  <c:v>Ciechanów</c:v>
                </c:pt>
              </c:strCache>
            </c:strRef>
          </c:tx>
          <c:spPr>
            <a:ln w="28575" cap="rnd">
              <a:solidFill>
                <a:srgbClr val="BED6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BED600"/>
              </a:solidFill>
              <a:ln w="9525">
                <a:solidFill>
                  <a:srgbClr val="BED600"/>
                </a:solidFill>
              </a:ln>
              <a:effectLst/>
            </c:spPr>
          </c:marker>
          <c:cat>
            <c:strRef>
              <c:f>TABLICA!$C$12:$G$12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TABLICA!$C$13:$G$13</c:f>
              <c:numCache>
                <c:formatCode>#\ ##0.0</c:formatCode>
                <c:ptCount val="5"/>
                <c:pt idx="0">
                  <c:v>18.055810000000001</c:v>
                </c:pt>
                <c:pt idx="1">
                  <c:v>19.379000000000001</c:v>
                </c:pt>
                <c:pt idx="2">
                  <c:v>20.66564</c:v>
                </c:pt>
                <c:pt idx="3">
                  <c:v>22.217949999999998</c:v>
                </c:pt>
                <c:pt idx="4">
                  <c:v>23.85782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TABLICA!$B$14</c:f>
              <c:strCache>
                <c:ptCount val="1"/>
                <c:pt idx="0">
                  <c:v>Ostrołęka</c:v>
                </c:pt>
              </c:strCache>
            </c:strRef>
          </c:tx>
          <c:spPr>
            <a:ln w="28575" cap="rnd">
              <a:solidFill>
                <a:srgbClr val="001D77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1D77"/>
              </a:solidFill>
              <a:ln w="9525">
                <a:solidFill>
                  <a:srgbClr val="001D77"/>
                </a:solidFill>
              </a:ln>
              <a:effectLst/>
            </c:spPr>
          </c:marker>
          <c:cat>
            <c:strRef>
              <c:f>TABLICA!$C$12:$G$12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TABLICA!$C$14:$G$14</c:f>
              <c:numCache>
                <c:formatCode>#\ ##0.0</c:formatCode>
                <c:ptCount val="5"/>
                <c:pt idx="0">
                  <c:v>16.6999</c:v>
                </c:pt>
                <c:pt idx="1">
                  <c:v>17.872620000000001</c:v>
                </c:pt>
                <c:pt idx="2">
                  <c:v>19.219000000000001</c:v>
                </c:pt>
                <c:pt idx="3">
                  <c:v>20.887640000000001</c:v>
                </c:pt>
                <c:pt idx="4">
                  <c:v>22.58456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TABLICA!$B$15</c:f>
              <c:strCache>
                <c:ptCount val="1"/>
                <c:pt idx="0">
                  <c:v>Płock</c:v>
                </c:pt>
              </c:strCache>
            </c:strRef>
          </c:tx>
          <c:spPr>
            <a:ln w="28575" cap="rnd">
              <a:solidFill>
                <a:srgbClr val="F0AB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0AB00"/>
              </a:solidFill>
              <a:ln w="9525">
                <a:solidFill>
                  <a:srgbClr val="F0AB00"/>
                </a:solidFill>
              </a:ln>
              <a:effectLst/>
            </c:spPr>
          </c:marker>
          <c:cat>
            <c:strRef>
              <c:f>TABLICA!$C$12:$G$12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TABLICA!$C$15:$G$15</c:f>
              <c:numCache>
                <c:formatCode>#\ ##0.0</c:formatCode>
                <c:ptCount val="5"/>
                <c:pt idx="0">
                  <c:v>21.602370000000001</c:v>
                </c:pt>
                <c:pt idx="1">
                  <c:v>23.068439999999999</c:v>
                </c:pt>
                <c:pt idx="2">
                  <c:v>24.68496</c:v>
                </c:pt>
                <c:pt idx="3">
                  <c:v>26.40785</c:v>
                </c:pt>
                <c:pt idx="4">
                  <c:v>28.07085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TABLICA!$B$16</c:f>
              <c:strCache>
                <c:ptCount val="1"/>
                <c:pt idx="0">
                  <c:v>Radom</c:v>
                </c:pt>
              </c:strCache>
            </c:strRef>
          </c:tx>
          <c:spPr>
            <a:ln w="28575" cap="rnd">
              <a:solidFill>
                <a:srgbClr val="E51A4B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E51A4B"/>
              </a:solidFill>
              <a:ln w="9525">
                <a:solidFill>
                  <a:srgbClr val="E51A4B"/>
                </a:solidFill>
              </a:ln>
              <a:effectLst/>
            </c:spPr>
          </c:marker>
          <c:cat>
            <c:strRef>
              <c:f>TABLICA!$C$12:$G$12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TABLICA!$C$16:$G$16</c:f>
              <c:numCache>
                <c:formatCode>#\ ##0.0</c:formatCode>
                <c:ptCount val="5"/>
                <c:pt idx="0">
                  <c:v>21.78303</c:v>
                </c:pt>
                <c:pt idx="1">
                  <c:v>22.782340000000001</c:v>
                </c:pt>
                <c:pt idx="2">
                  <c:v>23.79204</c:v>
                </c:pt>
                <c:pt idx="3">
                  <c:v>25.119949999999999</c:v>
                </c:pt>
                <c:pt idx="4">
                  <c:v>26.401779999999999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TABLICA!$B$17</c:f>
              <c:strCache>
                <c:ptCount val="1"/>
                <c:pt idx="0">
                  <c:v>Siedlce</c:v>
                </c:pt>
              </c:strCache>
            </c:strRef>
          </c:tx>
          <c:spPr>
            <a:ln w="28575" cap="rnd">
              <a:solidFill>
                <a:srgbClr val="00854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8542"/>
              </a:solidFill>
              <a:ln w="9525">
                <a:solidFill>
                  <a:srgbClr val="008542"/>
                </a:solidFill>
              </a:ln>
              <a:effectLst/>
            </c:spPr>
          </c:marker>
          <c:cat>
            <c:strRef>
              <c:f>TABLICA!$C$12:$G$12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TABLICA!$C$17:$G$17</c:f>
              <c:numCache>
                <c:formatCode>#\ ##0.0</c:formatCode>
                <c:ptCount val="5"/>
                <c:pt idx="0">
                  <c:v>19.025829999999999</c:v>
                </c:pt>
                <c:pt idx="1">
                  <c:v>20.333490000000001</c:v>
                </c:pt>
                <c:pt idx="2">
                  <c:v>21.640129999999999</c:v>
                </c:pt>
                <c:pt idx="3">
                  <c:v>23.206230000000001</c:v>
                </c:pt>
                <c:pt idx="4">
                  <c:v>24.56354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9681848"/>
        <c:axId val="99682632"/>
      </c:lineChart>
      <c:catAx>
        <c:axId val="99681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+mn-ea"/>
                <a:cs typeface="+mn-cs"/>
              </a:defRPr>
            </a:pPr>
            <a:endParaRPr lang="pl-PL"/>
          </a:p>
        </c:txPr>
        <c:crossAx val="99682632"/>
        <c:crosses val="autoZero"/>
        <c:auto val="1"/>
        <c:lblAlgn val="ctr"/>
        <c:lblOffset val="100"/>
        <c:noMultiLvlLbl val="0"/>
      </c:catAx>
      <c:valAx>
        <c:axId val="99682632"/>
        <c:scaling>
          <c:orientation val="minMax"/>
          <c:max val="29"/>
          <c:min val="1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+mn-ea"/>
                <a:cs typeface="+mn-cs"/>
              </a:defRPr>
            </a:pPr>
            <a:endParaRPr lang="pl-PL"/>
          </a:p>
        </c:txPr>
        <c:crossAx val="99681848"/>
        <c:crosses val="autoZero"/>
        <c:crossBetween val="between"/>
        <c:majorUnit val="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91551856646466301"/>
          <c:w val="1"/>
          <c:h val="6.67778445857220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Fira Sans" panose="020B0503050000020004" pitchFamily="34" charset="0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818066491688539"/>
          <c:y val="0.1095487278306181"/>
          <c:w val="0.85126377952755905"/>
          <c:h val="0.67631845096934129"/>
        </c:manualLayout>
      </c:layout>
      <c:lineChart>
        <c:grouping val="standard"/>
        <c:varyColors val="0"/>
        <c:ser>
          <c:idx val="0"/>
          <c:order val="0"/>
          <c:tx>
            <c:strRef>
              <c:f>TABLICA!$E$16</c:f>
              <c:strCache>
                <c:ptCount val="1"/>
                <c:pt idx="0">
                  <c:v>Ciechanów</c:v>
                </c:pt>
              </c:strCache>
            </c:strRef>
          </c:tx>
          <c:spPr>
            <a:ln w="28575" cap="rnd">
              <a:solidFill>
                <a:srgbClr val="BED6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BED600"/>
              </a:solidFill>
              <a:ln w="9525">
                <a:solidFill>
                  <a:srgbClr val="BED600"/>
                </a:solidFill>
              </a:ln>
              <a:effectLst/>
            </c:spPr>
          </c:marker>
          <c:cat>
            <c:strRef>
              <c:f>TABLICA!$F$15:$J$15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TABLICA!$F$16:$J$16</c:f>
              <c:numCache>
                <c:formatCode>#\ ##0.0</c:formatCode>
                <c:ptCount val="5"/>
                <c:pt idx="0">
                  <c:v>10.21434</c:v>
                </c:pt>
                <c:pt idx="1">
                  <c:v>9.1997400000000003</c:v>
                </c:pt>
                <c:pt idx="2">
                  <c:v>8.7381700000000002</c:v>
                </c:pt>
                <c:pt idx="3">
                  <c:v>8.0350699999999993</c:v>
                </c:pt>
                <c:pt idx="4">
                  <c:v>6.7662000000000004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TABLICA!$E$17</c:f>
              <c:strCache>
                <c:ptCount val="1"/>
                <c:pt idx="0">
                  <c:v>Ostrołęka</c:v>
                </c:pt>
              </c:strCache>
            </c:strRef>
          </c:tx>
          <c:spPr>
            <a:ln w="28575" cap="rnd">
              <a:solidFill>
                <a:srgbClr val="001D77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1D77"/>
              </a:solidFill>
              <a:ln w="9525">
                <a:solidFill>
                  <a:srgbClr val="001D77"/>
                </a:solidFill>
              </a:ln>
              <a:effectLst/>
            </c:spPr>
          </c:marker>
          <c:cat>
            <c:strRef>
              <c:f>TABLICA!$F$15:$J$15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TABLICA!$F$17:$J$17</c:f>
              <c:numCache>
                <c:formatCode>#\ ##0.0</c:formatCode>
                <c:ptCount val="5"/>
                <c:pt idx="0">
                  <c:v>11.75569</c:v>
                </c:pt>
                <c:pt idx="1">
                  <c:v>11.03716</c:v>
                </c:pt>
                <c:pt idx="2">
                  <c:v>9.9363799999999998</c:v>
                </c:pt>
                <c:pt idx="3">
                  <c:v>9.7645599999999995</c:v>
                </c:pt>
                <c:pt idx="4">
                  <c:v>8.2599300000000007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TABLICA!$E$18</c:f>
              <c:strCache>
                <c:ptCount val="1"/>
                <c:pt idx="0">
                  <c:v>Płock</c:v>
                </c:pt>
              </c:strCache>
            </c:strRef>
          </c:tx>
          <c:spPr>
            <a:ln w="28575" cap="rnd">
              <a:solidFill>
                <a:srgbClr val="F0AB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0AB00"/>
              </a:solidFill>
              <a:ln w="9525">
                <a:solidFill>
                  <a:srgbClr val="F0AB00"/>
                </a:solidFill>
              </a:ln>
              <a:effectLst/>
            </c:spPr>
          </c:marker>
          <c:cat>
            <c:strRef>
              <c:f>TABLICA!$F$15:$J$15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TABLICA!$F$18:$J$18</c:f>
              <c:numCache>
                <c:formatCode>#\ ##0.0</c:formatCode>
                <c:ptCount val="5"/>
                <c:pt idx="0">
                  <c:v>10.753579999999999</c:v>
                </c:pt>
                <c:pt idx="1">
                  <c:v>9.9009999999999998</c:v>
                </c:pt>
                <c:pt idx="2">
                  <c:v>8.5457599999999996</c:v>
                </c:pt>
                <c:pt idx="3">
                  <c:v>7.2505499999999996</c:v>
                </c:pt>
                <c:pt idx="4">
                  <c:v>6.26051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TABLICA!$E$19</c:f>
              <c:strCache>
                <c:ptCount val="1"/>
                <c:pt idx="0">
                  <c:v>Radom</c:v>
                </c:pt>
              </c:strCache>
            </c:strRef>
          </c:tx>
          <c:spPr>
            <a:ln w="28575" cap="rnd">
              <a:solidFill>
                <a:srgbClr val="E51A4B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E51A4B"/>
              </a:solidFill>
              <a:ln w="9525">
                <a:solidFill>
                  <a:srgbClr val="E51A4B"/>
                </a:solidFill>
              </a:ln>
              <a:effectLst/>
            </c:spPr>
          </c:marker>
          <c:cat>
            <c:strRef>
              <c:f>TABLICA!$F$15:$J$15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TABLICA!$F$19:$J$19</c:f>
              <c:numCache>
                <c:formatCode>#\ ##0.0</c:formatCode>
                <c:ptCount val="5"/>
                <c:pt idx="0">
                  <c:v>15.30133</c:v>
                </c:pt>
                <c:pt idx="1">
                  <c:v>13.64954</c:v>
                </c:pt>
                <c:pt idx="2">
                  <c:v>12.587149999999999</c:v>
                </c:pt>
                <c:pt idx="3">
                  <c:v>11.18079</c:v>
                </c:pt>
                <c:pt idx="4">
                  <c:v>9.3729200000000006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TABLICA!$E$20</c:f>
              <c:strCache>
                <c:ptCount val="1"/>
                <c:pt idx="0">
                  <c:v>Siedlce</c:v>
                </c:pt>
              </c:strCache>
            </c:strRef>
          </c:tx>
          <c:spPr>
            <a:ln w="28575" cap="rnd">
              <a:solidFill>
                <a:srgbClr val="00854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8542"/>
              </a:solidFill>
              <a:ln w="9525">
                <a:solidFill>
                  <a:srgbClr val="008542"/>
                </a:solidFill>
              </a:ln>
              <a:effectLst/>
            </c:spPr>
          </c:marker>
          <c:cat>
            <c:strRef>
              <c:f>TABLICA!$F$15:$J$15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TABLICA!$F$20:$J$20</c:f>
              <c:numCache>
                <c:formatCode>#\ ##0.0</c:formatCode>
                <c:ptCount val="5"/>
                <c:pt idx="0">
                  <c:v>8.8387100000000007</c:v>
                </c:pt>
                <c:pt idx="1">
                  <c:v>6.9330499999999997</c:v>
                </c:pt>
                <c:pt idx="2">
                  <c:v>5.87026</c:v>
                </c:pt>
                <c:pt idx="3">
                  <c:v>5.2987700000000002</c:v>
                </c:pt>
                <c:pt idx="4">
                  <c:v>4.3078700000000003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7716824"/>
        <c:axId val="147717216"/>
      </c:lineChart>
      <c:catAx>
        <c:axId val="147716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+mn-ea"/>
                <a:cs typeface="+mn-cs"/>
              </a:defRPr>
            </a:pPr>
            <a:endParaRPr lang="pl-PL"/>
          </a:p>
        </c:txPr>
        <c:crossAx val="147717216"/>
        <c:crosses val="autoZero"/>
        <c:auto val="1"/>
        <c:lblAlgn val="ctr"/>
        <c:lblOffset val="100"/>
        <c:noMultiLvlLbl val="0"/>
      </c:catAx>
      <c:valAx>
        <c:axId val="147717216"/>
        <c:scaling>
          <c:orientation val="minMax"/>
          <c:max val="16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sz="1800" b="1" i="0" baseline="0" dirty="0"/>
                  <a:t>%</a:t>
                </a:r>
              </a:p>
            </c:rich>
          </c:tx>
          <c:layout>
            <c:manualLayout>
              <c:xMode val="edge"/>
              <c:yMode val="edge"/>
              <c:x val="5.9906366484841655E-2"/>
              <c:y val="3.1414644793331379E-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6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+mn-ea"/>
                <a:cs typeface="+mn-cs"/>
              </a:defRPr>
            </a:pPr>
            <a:endParaRPr lang="pl-PL"/>
          </a:p>
        </c:txPr>
        <c:crossAx val="147716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Fira Sans" panose="020B0503050000020004" pitchFamily="34" charset="0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6131483395847577E-2"/>
          <c:y val="3.7871437396631319E-2"/>
          <c:w val="0.90420938926676375"/>
          <c:h val="0.74307169319821997"/>
        </c:manualLayout>
      </c:layout>
      <c:lineChart>
        <c:grouping val="standard"/>
        <c:varyColors val="0"/>
        <c:ser>
          <c:idx val="0"/>
          <c:order val="0"/>
          <c:tx>
            <c:strRef>
              <c:f>TABLICA!$E$19</c:f>
              <c:strCache>
                <c:ptCount val="1"/>
                <c:pt idx="0">
                  <c:v>Ciechanów</c:v>
                </c:pt>
              </c:strCache>
            </c:strRef>
          </c:tx>
          <c:spPr>
            <a:ln w="28575" cap="rnd">
              <a:solidFill>
                <a:srgbClr val="BED6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BED600"/>
              </a:solidFill>
              <a:ln w="9525">
                <a:solidFill>
                  <a:srgbClr val="BED600"/>
                </a:solidFill>
              </a:ln>
              <a:effectLst/>
            </c:spPr>
          </c:marker>
          <c:cat>
            <c:strRef>
              <c:f>TABLICA!$F$6:$J$6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TABLICA!$F$19:$J$19</c:f>
              <c:numCache>
                <c:formatCode>#,##0</c:formatCode>
                <c:ptCount val="5"/>
                <c:pt idx="0">
                  <c:v>145</c:v>
                </c:pt>
                <c:pt idx="1">
                  <c:v>221</c:v>
                </c:pt>
                <c:pt idx="2">
                  <c:v>210</c:v>
                </c:pt>
                <c:pt idx="3">
                  <c:v>68</c:v>
                </c:pt>
                <c:pt idx="4">
                  <c:v>227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TABLICA!$E$20</c:f>
              <c:strCache>
                <c:ptCount val="1"/>
                <c:pt idx="0">
                  <c:v>Ostrołęka</c:v>
                </c:pt>
              </c:strCache>
            </c:strRef>
          </c:tx>
          <c:spPr>
            <a:ln w="28575" cap="rnd">
              <a:solidFill>
                <a:srgbClr val="001D77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1D77"/>
              </a:solidFill>
              <a:ln w="9525">
                <a:solidFill>
                  <a:srgbClr val="001D77"/>
                </a:solidFill>
              </a:ln>
              <a:effectLst/>
            </c:spPr>
          </c:marker>
          <c:cat>
            <c:strRef>
              <c:f>TABLICA!$F$6:$J$6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TABLICA!$F$20:$J$20</c:f>
              <c:numCache>
                <c:formatCode>#,##0</c:formatCode>
                <c:ptCount val="5"/>
                <c:pt idx="0">
                  <c:v>258</c:v>
                </c:pt>
                <c:pt idx="1">
                  <c:v>131</c:v>
                </c:pt>
                <c:pt idx="2">
                  <c:v>235</c:v>
                </c:pt>
                <c:pt idx="3">
                  <c:v>107</c:v>
                </c:pt>
                <c:pt idx="4">
                  <c:v>167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TABLICA!$E$21</c:f>
              <c:strCache>
                <c:ptCount val="1"/>
                <c:pt idx="0">
                  <c:v>Płock</c:v>
                </c:pt>
              </c:strCache>
            </c:strRef>
          </c:tx>
          <c:spPr>
            <a:ln w="28575" cap="rnd">
              <a:solidFill>
                <a:srgbClr val="F0AB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0AB00"/>
              </a:solidFill>
              <a:ln w="9525">
                <a:solidFill>
                  <a:srgbClr val="F0AB00"/>
                </a:solidFill>
              </a:ln>
              <a:effectLst/>
            </c:spPr>
          </c:marker>
          <c:cat>
            <c:strRef>
              <c:f>TABLICA!$F$6:$J$6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TABLICA!$F$21:$J$21</c:f>
              <c:numCache>
                <c:formatCode>#,##0</c:formatCode>
                <c:ptCount val="5"/>
                <c:pt idx="0">
                  <c:v>351</c:v>
                </c:pt>
                <c:pt idx="1">
                  <c:v>554</c:v>
                </c:pt>
                <c:pt idx="2">
                  <c:v>231</c:v>
                </c:pt>
                <c:pt idx="3">
                  <c:v>476</c:v>
                </c:pt>
                <c:pt idx="4">
                  <c:v>431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TABLICA!$E$22</c:f>
              <c:strCache>
                <c:ptCount val="1"/>
                <c:pt idx="0">
                  <c:v>Radom</c:v>
                </c:pt>
              </c:strCache>
            </c:strRef>
          </c:tx>
          <c:spPr>
            <a:ln w="28575" cap="rnd">
              <a:solidFill>
                <a:srgbClr val="E51A4B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E51A4B"/>
              </a:solidFill>
              <a:ln w="9525">
                <a:solidFill>
                  <a:srgbClr val="E51A4B"/>
                </a:solidFill>
              </a:ln>
              <a:effectLst/>
            </c:spPr>
          </c:marker>
          <c:cat>
            <c:strRef>
              <c:f>TABLICA!$F$6:$J$6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TABLICA!$F$22:$J$22</c:f>
              <c:numCache>
                <c:formatCode>#,##0</c:formatCode>
                <c:ptCount val="5"/>
                <c:pt idx="0">
                  <c:v>567</c:v>
                </c:pt>
                <c:pt idx="1">
                  <c:v>342</c:v>
                </c:pt>
                <c:pt idx="2">
                  <c:v>545</c:v>
                </c:pt>
                <c:pt idx="3">
                  <c:v>499</c:v>
                </c:pt>
                <c:pt idx="4">
                  <c:v>758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TABLICA!$E$23</c:f>
              <c:strCache>
                <c:ptCount val="1"/>
                <c:pt idx="0">
                  <c:v>Siedlce</c:v>
                </c:pt>
              </c:strCache>
            </c:strRef>
          </c:tx>
          <c:spPr>
            <a:ln w="28575" cap="rnd">
              <a:solidFill>
                <a:srgbClr val="00854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8542"/>
              </a:solidFill>
              <a:ln w="9525">
                <a:solidFill>
                  <a:srgbClr val="008542"/>
                </a:solidFill>
              </a:ln>
              <a:effectLst/>
            </c:spPr>
          </c:marker>
          <c:cat>
            <c:strRef>
              <c:f>TABLICA!$F$6:$J$6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TABLICA!$F$23:$J$23</c:f>
              <c:numCache>
                <c:formatCode>#,##0</c:formatCode>
                <c:ptCount val="5"/>
                <c:pt idx="0">
                  <c:v>650</c:v>
                </c:pt>
                <c:pt idx="1">
                  <c:v>512</c:v>
                </c:pt>
                <c:pt idx="2">
                  <c:v>682</c:v>
                </c:pt>
                <c:pt idx="3">
                  <c:v>473</c:v>
                </c:pt>
                <c:pt idx="4">
                  <c:v>597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7716432"/>
        <c:axId val="147722312"/>
      </c:lineChart>
      <c:catAx>
        <c:axId val="147716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+mn-ea"/>
                <a:cs typeface="+mn-cs"/>
              </a:defRPr>
            </a:pPr>
            <a:endParaRPr lang="pl-PL"/>
          </a:p>
        </c:txPr>
        <c:crossAx val="147722312"/>
        <c:crosses val="autoZero"/>
        <c:auto val="1"/>
        <c:lblAlgn val="ctr"/>
        <c:lblOffset val="100"/>
        <c:noMultiLvlLbl val="0"/>
      </c:catAx>
      <c:valAx>
        <c:axId val="1477223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+mn-ea"/>
                <a:cs typeface="+mn-cs"/>
              </a:defRPr>
            </a:pPr>
            <a:endParaRPr lang="pl-PL"/>
          </a:p>
        </c:txPr>
        <c:crossAx val="147716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6874967105790881E-2"/>
          <c:y val="0.91826841765132106"/>
          <c:w val="0.87910115148729673"/>
          <c:h val="6.47742223203365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8295874053579443E-2"/>
          <c:y val="3.7905930124166536E-2"/>
          <c:w val="0.89045282759401223"/>
          <c:h val="0.7537286155470444"/>
        </c:manualLayout>
      </c:layout>
      <c:lineChart>
        <c:grouping val="standard"/>
        <c:varyColors val="0"/>
        <c:ser>
          <c:idx val="0"/>
          <c:order val="0"/>
          <c:tx>
            <c:strRef>
              <c:f>TABLICA!$M$6</c:f>
              <c:strCache>
                <c:ptCount val="1"/>
                <c:pt idx="0">
                  <c:v>Ciechanów</c:v>
                </c:pt>
              </c:strCache>
            </c:strRef>
          </c:tx>
          <c:spPr>
            <a:ln w="28575" cap="rnd">
              <a:solidFill>
                <a:srgbClr val="BED6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BED600"/>
              </a:solidFill>
              <a:ln w="9525">
                <a:solidFill>
                  <a:srgbClr val="BED600"/>
                </a:solidFill>
              </a:ln>
              <a:effectLst/>
            </c:spPr>
          </c:marker>
          <c:cat>
            <c:strRef>
              <c:f>TABLICA!$N$5:$R$5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TABLICA!$N$6:$R$6</c:f>
              <c:numCache>
                <c:formatCode>#,##0.00</c:formatCode>
                <c:ptCount val="5"/>
                <c:pt idx="0">
                  <c:v>1.12097</c:v>
                </c:pt>
                <c:pt idx="1">
                  <c:v>1.0483899999999999</c:v>
                </c:pt>
                <c:pt idx="2">
                  <c:v>1.0065999999999999</c:v>
                </c:pt>
                <c:pt idx="3">
                  <c:v>0.85101000000000004</c:v>
                </c:pt>
                <c:pt idx="4">
                  <c:v>0.79666999999999999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TABLICA!$M$7</c:f>
              <c:strCache>
                <c:ptCount val="1"/>
                <c:pt idx="0">
                  <c:v>Ostrołęka</c:v>
                </c:pt>
              </c:strCache>
            </c:strRef>
          </c:tx>
          <c:spPr>
            <a:ln w="28575" cap="rnd">
              <a:solidFill>
                <a:srgbClr val="001D77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1D77"/>
              </a:solidFill>
              <a:ln w="9525">
                <a:solidFill>
                  <a:srgbClr val="001D77"/>
                </a:solidFill>
              </a:ln>
              <a:effectLst/>
            </c:spPr>
          </c:marker>
          <c:cat>
            <c:strRef>
              <c:f>TABLICA!$N$5:$R$5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TABLICA!$N$7:$R$7</c:f>
              <c:numCache>
                <c:formatCode>#,##0.00</c:formatCode>
                <c:ptCount val="5"/>
                <c:pt idx="0">
                  <c:v>0.97497</c:v>
                </c:pt>
                <c:pt idx="1">
                  <c:v>0.97165000000000001</c:v>
                </c:pt>
                <c:pt idx="2">
                  <c:v>0.86985999999999997</c:v>
                </c:pt>
                <c:pt idx="3">
                  <c:v>0.73684000000000005</c:v>
                </c:pt>
                <c:pt idx="4">
                  <c:v>0.68062999999999996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TABLICA!$M$8</c:f>
              <c:strCache>
                <c:ptCount val="1"/>
                <c:pt idx="0">
                  <c:v>Płock</c:v>
                </c:pt>
              </c:strCache>
            </c:strRef>
          </c:tx>
          <c:spPr>
            <a:ln w="28575" cap="rnd">
              <a:solidFill>
                <a:srgbClr val="F0AB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0AB00"/>
              </a:solidFill>
              <a:ln w="9525">
                <a:solidFill>
                  <a:srgbClr val="F0AB00"/>
                </a:solidFill>
              </a:ln>
              <a:effectLst/>
            </c:spPr>
          </c:marker>
          <c:cat>
            <c:strRef>
              <c:f>TABLICA!$N$5:$R$5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TABLICA!$N$8:$R$8</c:f>
              <c:numCache>
                <c:formatCode>#,##0.00</c:formatCode>
                <c:ptCount val="5"/>
                <c:pt idx="0">
                  <c:v>0.88971</c:v>
                </c:pt>
                <c:pt idx="1">
                  <c:v>0.89105999999999996</c:v>
                </c:pt>
                <c:pt idx="2">
                  <c:v>0.84311000000000003</c:v>
                </c:pt>
                <c:pt idx="3">
                  <c:v>0.75224999999999997</c:v>
                </c:pt>
                <c:pt idx="4">
                  <c:v>0.70464000000000004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TABLICA!$M$9</c:f>
              <c:strCache>
                <c:ptCount val="1"/>
                <c:pt idx="0">
                  <c:v>Radom</c:v>
                </c:pt>
              </c:strCache>
            </c:strRef>
          </c:tx>
          <c:spPr>
            <a:ln w="28575" cap="rnd">
              <a:solidFill>
                <a:srgbClr val="E51A4B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E51A4B"/>
              </a:solidFill>
              <a:ln w="9525">
                <a:solidFill>
                  <a:srgbClr val="E51A4B"/>
                </a:solidFill>
              </a:ln>
              <a:effectLst/>
            </c:spPr>
          </c:marker>
          <c:cat>
            <c:strRef>
              <c:f>TABLICA!$N$5:$R$5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TABLICA!$N$9:$R$9</c:f>
              <c:numCache>
                <c:formatCode>#,##0.00</c:formatCode>
                <c:ptCount val="5"/>
                <c:pt idx="0">
                  <c:v>1.3862699999999999</c:v>
                </c:pt>
                <c:pt idx="1">
                  <c:v>1.29061</c:v>
                </c:pt>
                <c:pt idx="2">
                  <c:v>1.22767</c:v>
                </c:pt>
                <c:pt idx="3">
                  <c:v>1.09962</c:v>
                </c:pt>
                <c:pt idx="4">
                  <c:v>0.91795000000000004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TABLICA!$M$10</c:f>
              <c:strCache>
                <c:ptCount val="1"/>
                <c:pt idx="0">
                  <c:v>Siedlce</c:v>
                </c:pt>
              </c:strCache>
            </c:strRef>
          </c:tx>
          <c:spPr>
            <a:ln w="28575" cap="rnd">
              <a:solidFill>
                <a:srgbClr val="00854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8542"/>
              </a:solidFill>
              <a:ln w="9525">
                <a:solidFill>
                  <a:srgbClr val="008542"/>
                </a:solidFill>
              </a:ln>
              <a:effectLst/>
            </c:spPr>
          </c:marker>
          <c:cat>
            <c:strRef>
              <c:f>TABLICA!$N$5:$R$5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TABLICA!$N$10:$R$10</c:f>
              <c:numCache>
                <c:formatCode>#,##0.00</c:formatCode>
                <c:ptCount val="5"/>
                <c:pt idx="0">
                  <c:v>0.86616000000000004</c:v>
                </c:pt>
                <c:pt idx="1">
                  <c:v>0.88458000000000003</c:v>
                </c:pt>
                <c:pt idx="2">
                  <c:v>0.85546</c:v>
                </c:pt>
                <c:pt idx="3">
                  <c:v>0.76207999999999998</c:v>
                </c:pt>
                <c:pt idx="4">
                  <c:v>0.75109999999999999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7718000"/>
        <c:axId val="147718392"/>
      </c:lineChart>
      <c:catAx>
        <c:axId val="147718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+mn-ea"/>
                <a:cs typeface="+mn-cs"/>
              </a:defRPr>
            </a:pPr>
            <a:endParaRPr lang="pl-PL"/>
          </a:p>
        </c:txPr>
        <c:crossAx val="147718392"/>
        <c:crosses val="autoZero"/>
        <c:auto val="1"/>
        <c:lblAlgn val="ctr"/>
        <c:lblOffset val="100"/>
        <c:noMultiLvlLbl val="0"/>
      </c:catAx>
      <c:valAx>
        <c:axId val="147718392"/>
        <c:scaling>
          <c:orientation val="minMax"/>
          <c:max val="1.4"/>
          <c:min val="0.60000000000000009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+mn-ea"/>
                <a:cs typeface="+mn-cs"/>
              </a:defRPr>
            </a:pPr>
            <a:endParaRPr lang="pl-PL"/>
          </a:p>
        </c:txPr>
        <c:crossAx val="147718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2273831117742235E-2"/>
          <c:y val="0.91900586586361399"/>
          <c:w val="0.93931621019222622"/>
          <c:h val="6.40213296031771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Fira Sans" panose="020B0503050000020004" pitchFamily="34" charset="0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762903633091926"/>
          <c:y val="0.10150499776987819"/>
          <c:w val="0.74280759135877239"/>
          <c:h val="0.61850940507436569"/>
        </c:manualLayout>
      </c:layout>
      <c:lineChart>
        <c:grouping val="standard"/>
        <c:varyColors val="0"/>
        <c:ser>
          <c:idx val="0"/>
          <c:order val="0"/>
          <c:tx>
            <c:strRef>
              <c:f>TABLICA!$B$91</c:f>
              <c:strCache>
                <c:ptCount val="1"/>
                <c:pt idx="0">
                  <c:v>Ciechanów</c:v>
                </c:pt>
              </c:strCache>
            </c:strRef>
          </c:tx>
          <c:spPr>
            <a:ln w="28575" cap="rnd">
              <a:solidFill>
                <a:srgbClr val="BED6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BED600"/>
              </a:solidFill>
              <a:ln w="9525">
                <a:solidFill>
                  <a:srgbClr val="BED600"/>
                </a:solidFill>
              </a:ln>
              <a:effectLst/>
            </c:spPr>
          </c:marker>
          <c:cat>
            <c:strRef>
              <c:f>TABLICA!$C$90:$G$90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TABLICA!$C$91:$G$91</c:f>
              <c:numCache>
                <c:formatCode>General</c:formatCode>
                <c:ptCount val="5"/>
                <c:pt idx="0">
                  <c:v>722.27254057191328</c:v>
                </c:pt>
                <c:pt idx="1">
                  <c:v>770.27818773129979</c:v>
                </c:pt>
                <c:pt idx="2">
                  <c:v>807.7911966925808</c:v>
                </c:pt>
                <c:pt idx="3">
                  <c:v>854.08266678683276</c:v>
                </c:pt>
                <c:pt idx="4">
                  <c:v>923.80089384466066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TABLICA!$B$92</c:f>
              <c:strCache>
                <c:ptCount val="1"/>
                <c:pt idx="0">
                  <c:v>Ostrołęka</c:v>
                </c:pt>
              </c:strCache>
            </c:strRef>
          </c:tx>
          <c:spPr>
            <a:ln w="28575" cap="rnd">
              <a:solidFill>
                <a:srgbClr val="001D77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1D77"/>
              </a:solidFill>
              <a:ln w="9525">
                <a:solidFill>
                  <a:srgbClr val="001D77"/>
                </a:solidFill>
              </a:ln>
              <a:effectLst/>
            </c:spPr>
          </c:marker>
          <c:cat>
            <c:strRef>
              <c:f>TABLICA!$C$90:$G$90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TABLICA!$C$92:$G$92</c:f>
              <c:numCache>
                <c:formatCode>General</c:formatCode>
                <c:ptCount val="5"/>
                <c:pt idx="0">
                  <c:v>950.78105334769543</c:v>
                </c:pt>
                <c:pt idx="1">
                  <c:v>1003.7942825644827</c:v>
                </c:pt>
                <c:pt idx="2">
                  <c:v>1059.1509767742673</c:v>
                </c:pt>
                <c:pt idx="3">
                  <c:v>1098.3992204367846</c:v>
                </c:pt>
                <c:pt idx="4">
                  <c:v>1140.0639662932108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TABLICA!$B$93</c:f>
              <c:strCache>
                <c:ptCount val="1"/>
                <c:pt idx="0">
                  <c:v>Płock</c:v>
                </c:pt>
              </c:strCache>
            </c:strRef>
          </c:tx>
          <c:spPr>
            <a:ln w="28575" cap="rnd">
              <a:solidFill>
                <a:srgbClr val="F0AB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0AB00"/>
              </a:solidFill>
              <a:ln w="9525">
                <a:solidFill>
                  <a:srgbClr val="F0AB00"/>
                </a:solidFill>
              </a:ln>
              <a:effectLst/>
            </c:spPr>
          </c:marker>
          <c:cat>
            <c:strRef>
              <c:f>TABLICA!$C$90:$G$90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TABLICA!$C$93:$G$93</c:f>
              <c:numCache>
                <c:formatCode>General</c:formatCode>
                <c:ptCount val="5"/>
                <c:pt idx="0">
                  <c:v>1133.5838374791354</c:v>
                </c:pt>
                <c:pt idx="1">
                  <c:v>1197.4283528603221</c:v>
                </c:pt>
                <c:pt idx="2">
                  <c:v>1295.9561081400793</c:v>
                </c:pt>
                <c:pt idx="3">
                  <c:v>1369.9954078898554</c:v>
                </c:pt>
                <c:pt idx="4">
                  <c:v>1444.862154039756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TABLICA!$B$94</c:f>
              <c:strCache>
                <c:ptCount val="1"/>
                <c:pt idx="0">
                  <c:v>Radom</c:v>
                </c:pt>
              </c:strCache>
            </c:strRef>
          </c:tx>
          <c:spPr>
            <a:ln w="28575" cap="rnd">
              <a:solidFill>
                <a:srgbClr val="E51A4B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E51A4B"/>
              </a:solidFill>
              <a:ln w="9525">
                <a:solidFill>
                  <a:srgbClr val="E51A4B"/>
                </a:solidFill>
              </a:ln>
              <a:effectLst/>
            </c:spPr>
          </c:marker>
          <c:cat>
            <c:strRef>
              <c:f>TABLICA!$C$90:$G$90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TABLICA!$C$94:$G$94</c:f>
              <c:numCache>
                <c:formatCode>General</c:formatCode>
                <c:ptCount val="5"/>
                <c:pt idx="0">
                  <c:v>816.74246335814269</c:v>
                </c:pt>
                <c:pt idx="1">
                  <c:v>885.66327042693172</c:v>
                </c:pt>
                <c:pt idx="2">
                  <c:v>946.53822417757294</c:v>
                </c:pt>
                <c:pt idx="3">
                  <c:v>1005.6960468793601</c:v>
                </c:pt>
                <c:pt idx="4">
                  <c:v>1079.3042280696848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TABLICA!$B$95</c:f>
              <c:strCache>
                <c:ptCount val="1"/>
                <c:pt idx="0">
                  <c:v>Siedlce</c:v>
                </c:pt>
              </c:strCache>
            </c:strRef>
          </c:tx>
          <c:spPr>
            <a:ln w="28575" cap="rnd">
              <a:solidFill>
                <a:srgbClr val="00854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8542"/>
              </a:solidFill>
              <a:ln w="9525">
                <a:solidFill>
                  <a:srgbClr val="008542"/>
                </a:solidFill>
              </a:ln>
              <a:effectLst/>
            </c:spPr>
          </c:marker>
          <c:cat>
            <c:strRef>
              <c:f>TABLICA!$C$90:$G$90</c:f>
              <c:strCach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strCache>
            </c:strRef>
          </c:cat>
          <c:val>
            <c:numRef>
              <c:f>TABLICA!$C$95:$G$95</c:f>
              <c:numCache>
                <c:formatCode>General</c:formatCode>
                <c:ptCount val="5"/>
                <c:pt idx="0">
                  <c:v>1052.3527185089133</c:v>
                </c:pt>
                <c:pt idx="1">
                  <c:v>1101.520319047557</c:v>
                </c:pt>
                <c:pt idx="2">
                  <c:v>1148.147812638091</c:v>
                </c:pt>
                <c:pt idx="3">
                  <c:v>1212.691716437289</c:v>
                </c:pt>
                <c:pt idx="4">
                  <c:v>1308.7497327855974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7719960"/>
        <c:axId val="147720352"/>
      </c:lineChart>
      <c:catAx>
        <c:axId val="147719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+mn-ea"/>
                <a:cs typeface="+mn-cs"/>
              </a:defRPr>
            </a:pPr>
            <a:endParaRPr lang="pl-PL"/>
          </a:p>
        </c:txPr>
        <c:crossAx val="147720352"/>
        <c:crosses val="autoZero"/>
        <c:auto val="1"/>
        <c:lblAlgn val="ctr"/>
        <c:lblOffset val="100"/>
        <c:noMultiLvlLbl val="0"/>
      </c:catAx>
      <c:valAx>
        <c:axId val="147720352"/>
        <c:scaling>
          <c:orientation val="minMax"/>
          <c:min val="7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sz="1600" baseline="0" dirty="0">
                    <a:latin typeface="Fira Sans" panose="020B0503050000020004" pitchFamily="34" charset="0"/>
                  </a:rPr>
                  <a:t>zł</a:t>
                </a:r>
              </a:p>
            </c:rich>
          </c:tx>
          <c:layout>
            <c:manualLayout>
              <c:xMode val="edge"/>
              <c:yMode val="edge"/>
              <c:x val="0.11549985841958542"/>
              <c:y val="9.8445032365737269E-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#,##0;[Red]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+mn-ea"/>
                <a:cs typeface="+mn-cs"/>
              </a:defRPr>
            </a:pPr>
            <a:endParaRPr lang="pl-PL"/>
          </a:p>
        </c:txPr>
        <c:crossAx val="147719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5690692509590162E-2"/>
          <c:y val="0.84705150634821147"/>
          <c:w val="0.89374661821118495"/>
          <c:h val="0.1091421868622476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Fira Sans" panose="020B0503050000020004" pitchFamily="34" charset="0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Napływ</a:t>
            </a:r>
            <a:r>
              <a:rPr lang="pl-PL" baseline="0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wg wieku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spPr>
            <a:solidFill>
              <a:srgbClr val="001D77"/>
            </a:solidFill>
            <a:ln>
              <a:noFill/>
            </a:ln>
            <a:effectLst/>
          </c:spPr>
          <c:invertIfNegative val="0"/>
          <c:cat>
            <c:numRef>
              <c:f>Arkusz1!$B$30:$AH$30</c:f>
              <c:numCache>
                <c:formatCode>General</c:formatCode>
                <c:ptCount val="3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30</c:v>
                </c:pt>
                <c:pt idx="30">
                  <c:v>35</c:v>
                </c:pt>
                <c:pt idx="31">
                  <c:v>36</c:v>
                </c:pt>
                <c:pt idx="32">
                  <c:v>67</c:v>
                </c:pt>
              </c:numCache>
            </c:numRef>
          </c:cat>
          <c:val>
            <c:numRef>
              <c:f>Arkusz1!$B$31:$AH$31</c:f>
              <c:numCache>
                <c:formatCode>General</c:formatCode>
                <c:ptCount val="33"/>
                <c:pt idx="0">
                  <c:v>39</c:v>
                </c:pt>
                <c:pt idx="1">
                  <c:v>31</c:v>
                </c:pt>
                <c:pt idx="2">
                  <c:v>99</c:v>
                </c:pt>
                <c:pt idx="3">
                  <c:v>77</c:v>
                </c:pt>
                <c:pt idx="4">
                  <c:v>48</c:v>
                </c:pt>
                <c:pt idx="5">
                  <c:v>45</c:v>
                </c:pt>
                <c:pt idx="6">
                  <c:v>24</c:v>
                </c:pt>
                <c:pt idx="7">
                  <c:v>28</c:v>
                </c:pt>
                <c:pt idx="8">
                  <c:v>23</c:v>
                </c:pt>
                <c:pt idx="9">
                  <c:v>15</c:v>
                </c:pt>
                <c:pt idx="10">
                  <c:v>9</c:v>
                </c:pt>
                <c:pt idx="11">
                  <c:v>12</c:v>
                </c:pt>
                <c:pt idx="12">
                  <c:v>11</c:v>
                </c:pt>
                <c:pt idx="13">
                  <c:v>9</c:v>
                </c:pt>
                <c:pt idx="14">
                  <c:v>16</c:v>
                </c:pt>
                <c:pt idx="15">
                  <c:v>14</c:v>
                </c:pt>
                <c:pt idx="16">
                  <c:v>14</c:v>
                </c:pt>
                <c:pt idx="17">
                  <c:v>6</c:v>
                </c:pt>
                <c:pt idx="18">
                  <c:v>6</c:v>
                </c:pt>
                <c:pt idx="19">
                  <c:v>6</c:v>
                </c:pt>
                <c:pt idx="20">
                  <c:v>2</c:v>
                </c:pt>
                <c:pt idx="21">
                  <c:v>5</c:v>
                </c:pt>
                <c:pt idx="22">
                  <c:v>3</c:v>
                </c:pt>
                <c:pt idx="23">
                  <c:v>4</c:v>
                </c:pt>
                <c:pt idx="24">
                  <c:v>3</c:v>
                </c:pt>
                <c:pt idx="25">
                  <c:v>3</c:v>
                </c:pt>
                <c:pt idx="26">
                  <c:v>4</c:v>
                </c:pt>
                <c:pt idx="27">
                  <c:v>2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7719176"/>
        <c:axId val="147723096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Arkusz1!$B$30:$AH$30</c15:sqref>
                        </c15:formulaRef>
                      </c:ext>
                    </c:extLst>
                    <c:numCache>
                      <c:formatCode>General</c:formatCode>
                      <c:ptCount val="33"/>
                      <c:pt idx="0">
                        <c:v>0</c:v>
                      </c:pt>
                      <c:pt idx="1">
                        <c:v>1</c:v>
                      </c:pt>
                      <c:pt idx="2">
                        <c:v>2</c:v>
                      </c:pt>
                      <c:pt idx="3">
                        <c:v>3</c:v>
                      </c:pt>
                      <c:pt idx="4">
                        <c:v>4</c:v>
                      </c:pt>
                      <c:pt idx="5">
                        <c:v>5</c:v>
                      </c:pt>
                      <c:pt idx="6">
                        <c:v>6</c:v>
                      </c:pt>
                      <c:pt idx="7">
                        <c:v>7</c:v>
                      </c:pt>
                      <c:pt idx="8">
                        <c:v>8</c:v>
                      </c:pt>
                      <c:pt idx="9">
                        <c:v>9</c:v>
                      </c:pt>
                      <c:pt idx="10">
                        <c:v>10</c:v>
                      </c:pt>
                      <c:pt idx="11">
                        <c:v>11</c:v>
                      </c:pt>
                      <c:pt idx="12">
                        <c:v>12</c:v>
                      </c:pt>
                      <c:pt idx="13">
                        <c:v>13</c:v>
                      </c:pt>
                      <c:pt idx="14">
                        <c:v>14</c:v>
                      </c:pt>
                      <c:pt idx="15">
                        <c:v>15</c:v>
                      </c:pt>
                      <c:pt idx="16">
                        <c:v>16</c:v>
                      </c:pt>
                      <c:pt idx="17">
                        <c:v>17</c:v>
                      </c:pt>
                      <c:pt idx="18">
                        <c:v>18</c:v>
                      </c:pt>
                      <c:pt idx="19">
                        <c:v>19</c:v>
                      </c:pt>
                      <c:pt idx="20">
                        <c:v>20</c:v>
                      </c:pt>
                      <c:pt idx="21">
                        <c:v>21</c:v>
                      </c:pt>
                      <c:pt idx="22">
                        <c:v>22</c:v>
                      </c:pt>
                      <c:pt idx="23">
                        <c:v>23</c:v>
                      </c:pt>
                      <c:pt idx="24">
                        <c:v>24</c:v>
                      </c:pt>
                      <c:pt idx="25">
                        <c:v>25</c:v>
                      </c:pt>
                      <c:pt idx="26">
                        <c:v>26</c:v>
                      </c:pt>
                      <c:pt idx="27">
                        <c:v>27</c:v>
                      </c:pt>
                      <c:pt idx="28">
                        <c:v>28</c:v>
                      </c:pt>
                      <c:pt idx="29">
                        <c:v>30</c:v>
                      </c:pt>
                      <c:pt idx="30">
                        <c:v>35</c:v>
                      </c:pt>
                      <c:pt idx="31">
                        <c:v>36</c:v>
                      </c:pt>
                      <c:pt idx="32">
                        <c:v>67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Arkusz1!$B$30:$AH$30</c15:sqref>
                        </c15:formulaRef>
                      </c:ext>
                    </c:extLst>
                    <c:numCache>
                      <c:formatCode>General</c:formatCode>
                      <c:ptCount val="33"/>
                      <c:pt idx="0">
                        <c:v>0</c:v>
                      </c:pt>
                      <c:pt idx="1">
                        <c:v>1</c:v>
                      </c:pt>
                      <c:pt idx="2">
                        <c:v>2</c:v>
                      </c:pt>
                      <c:pt idx="3">
                        <c:v>3</c:v>
                      </c:pt>
                      <c:pt idx="4">
                        <c:v>4</c:v>
                      </c:pt>
                      <c:pt idx="5">
                        <c:v>5</c:v>
                      </c:pt>
                      <c:pt idx="6">
                        <c:v>6</c:v>
                      </c:pt>
                      <c:pt idx="7">
                        <c:v>7</c:v>
                      </c:pt>
                      <c:pt idx="8">
                        <c:v>8</c:v>
                      </c:pt>
                      <c:pt idx="9">
                        <c:v>9</c:v>
                      </c:pt>
                      <c:pt idx="10">
                        <c:v>10</c:v>
                      </c:pt>
                      <c:pt idx="11">
                        <c:v>11</c:v>
                      </c:pt>
                      <c:pt idx="12">
                        <c:v>12</c:v>
                      </c:pt>
                      <c:pt idx="13">
                        <c:v>13</c:v>
                      </c:pt>
                      <c:pt idx="14">
                        <c:v>14</c:v>
                      </c:pt>
                      <c:pt idx="15">
                        <c:v>15</c:v>
                      </c:pt>
                      <c:pt idx="16">
                        <c:v>16</c:v>
                      </c:pt>
                      <c:pt idx="17">
                        <c:v>17</c:v>
                      </c:pt>
                      <c:pt idx="18">
                        <c:v>18</c:v>
                      </c:pt>
                      <c:pt idx="19">
                        <c:v>19</c:v>
                      </c:pt>
                      <c:pt idx="20">
                        <c:v>20</c:v>
                      </c:pt>
                      <c:pt idx="21">
                        <c:v>21</c:v>
                      </c:pt>
                      <c:pt idx="22">
                        <c:v>22</c:v>
                      </c:pt>
                      <c:pt idx="23">
                        <c:v>23</c:v>
                      </c:pt>
                      <c:pt idx="24">
                        <c:v>24</c:v>
                      </c:pt>
                      <c:pt idx="25">
                        <c:v>25</c:v>
                      </c:pt>
                      <c:pt idx="26">
                        <c:v>26</c:v>
                      </c:pt>
                      <c:pt idx="27">
                        <c:v>27</c:v>
                      </c:pt>
                      <c:pt idx="28">
                        <c:v>28</c:v>
                      </c:pt>
                      <c:pt idx="29">
                        <c:v>30</c:v>
                      </c:pt>
                      <c:pt idx="30">
                        <c:v>35</c:v>
                      </c:pt>
                      <c:pt idx="31">
                        <c:v>36</c:v>
                      </c:pt>
                      <c:pt idx="32">
                        <c:v>67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14771917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Fira Sans" panose="020B0503050000020004" pitchFamily="34" charset="0"/>
                    <a:ea typeface="Fira Sans" panose="020B0503050000020004" pitchFamily="34" charset="0"/>
                    <a:cs typeface="+mn-cs"/>
                  </a:defRPr>
                </a:pPr>
                <a:r>
                  <a:rPr lang="pl-PL">
                    <a:solidFill>
                      <a:schemeClr val="tx1"/>
                    </a:solidFill>
                    <a:latin typeface="Fira Sans" panose="020B0503050000020004" pitchFamily="34" charset="0"/>
                    <a:ea typeface="Fira Sans" panose="020B0503050000020004" pitchFamily="34" charset="0"/>
                  </a:rPr>
                  <a:t>wiek w latach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Fira Sans" panose="020B0503050000020004" pitchFamily="34" charset="0"/>
                  <a:ea typeface="Fira Sans" panose="020B0503050000020004" pitchFamily="34" charset="0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endParaRPr lang="pl-PL"/>
          </a:p>
        </c:txPr>
        <c:crossAx val="147723096"/>
        <c:crosses val="autoZero"/>
        <c:auto val="1"/>
        <c:lblAlgn val="ctr"/>
        <c:lblOffset val="100"/>
        <c:noMultiLvlLbl val="0"/>
      </c:catAx>
      <c:valAx>
        <c:axId val="1477230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>
                    <a:solidFill>
                      <a:schemeClr val="tx1"/>
                    </a:solidFill>
                    <a:latin typeface="Fira Sans" panose="020B0503050000020004" pitchFamily="34" charset="0"/>
                    <a:ea typeface="Fira Sans" panose="020B0503050000020004" pitchFamily="34" charset="0"/>
                  </a:rPr>
                  <a:t>Liczebność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endParaRPr lang="pl-PL"/>
          </a:p>
        </c:txPr>
        <c:crossAx val="147719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r>
              <a:rPr lang="pl-PL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Odpływ</a:t>
            </a:r>
            <a:r>
              <a:rPr lang="pl-PL" baseline="0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wg wieku</a:t>
            </a:r>
            <a:endParaRPr lang="pl-PL">
              <a:solidFill>
                <a:sysClr val="windowText" lastClr="00000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c:rich>
      </c:tx>
      <c:layout>
        <c:manualLayout>
          <c:xMode val="edge"/>
          <c:yMode val="edge"/>
          <c:x val="0.38535411198600172"/>
          <c:y val="3.70370370370370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Fira Sans" panose="020B0503050000020004" pitchFamily="34" charset="0"/>
              <a:ea typeface="Fira Sans" panose="020B0503050000020004" pitchFamily="34" charset="0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v>wiek (lata)</c:v>
          </c:tx>
          <c:spPr>
            <a:solidFill>
              <a:srgbClr val="001D77"/>
            </a:solidFill>
            <a:ln>
              <a:noFill/>
            </a:ln>
            <a:effectLst/>
          </c:spPr>
          <c:invertIfNegative val="0"/>
          <c:cat>
            <c:numRef>
              <c:f>Arkusz1!$B$47:$AF$47</c:f>
              <c:numCache>
                <c:formatCode>General</c:formatCode>
                <c:ptCount val="3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31</c:v>
                </c:pt>
                <c:pt idx="30">
                  <c:v>50</c:v>
                </c:pt>
              </c:numCache>
            </c:numRef>
          </c:cat>
          <c:val>
            <c:numRef>
              <c:f>Arkusz1!$B$48:$AF$48</c:f>
              <c:numCache>
                <c:formatCode>General</c:formatCode>
                <c:ptCount val="31"/>
                <c:pt idx="0">
                  <c:v>56</c:v>
                </c:pt>
                <c:pt idx="1">
                  <c:v>41</c:v>
                </c:pt>
                <c:pt idx="2">
                  <c:v>118</c:v>
                </c:pt>
                <c:pt idx="3">
                  <c:v>90</c:v>
                </c:pt>
                <c:pt idx="4">
                  <c:v>73</c:v>
                </c:pt>
                <c:pt idx="5">
                  <c:v>59</c:v>
                </c:pt>
                <c:pt idx="6">
                  <c:v>52</c:v>
                </c:pt>
                <c:pt idx="7">
                  <c:v>60</c:v>
                </c:pt>
                <c:pt idx="8">
                  <c:v>44</c:v>
                </c:pt>
                <c:pt idx="9">
                  <c:v>38</c:v>
                </c:pt>
                <c:pt idx="10">
                  <c:v>23</c:v>
                </c:pt>
                <c:pt idx="11">
                  <c:v>17</c:v>
                </c:pt>
                <c:pt idx="12">
                  <c:v>15</c:v>
                </c:pt>
                <c:pt idx="13">
                  <c:v>17</c:v>
                </c:pt>
                <c:pt idx="14">
                  <c:v>12</c:v>
                </c:pt>
                <c:pt idx="15">
                  <c:v>21</c:v>
                </c:pt>
                <c:pt idx="16">
                  <c:v>15</c:v>
                </c:pt>
                <c:pt idx="17">
                  <c:v>10</c:v>
                </c:pt>
                <c:pt idx="18">
                  <c:v>16</c:v>
                </c:pt>
                <c:pt idx="19">
                  <c:v>11</c:v>
                </c:pt>
                <c:pt idx="20">
                  <c:v>12</c:v>
                </c:pt>
                <c:pt idx="21">
                  <c:v>11</c:v>
                </c:pt>
                <c:pt idx="22">
                  <c:v>4</c:v>
                </c:pt>
                <c:pt idx="23">
                  <c:v>4</c:v>
                </c:pt>
                <c:pt idx="24">
                  <c:v>7</c:v>
                </c:pt>
                <c:pt idx="25">
                  <c:v>5</c:v>
                </c:pt>
                <c:pt idx="26">
                  <c:v>8</c:v>
                </c:pt>
                <c:pt idx="27">
                  <c:v>2</c:v>
                </c:pt>
                <c:pt idx="28">
                  <c:v>2</c:v>
                </c:pt>
                <c:pt idx="29">
                  <c:v>1</c:v>
                </c:pt>
                <c:pt idx="3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7721528"/>
        <c:axId val="14772074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Arkusz1!$B$47:$AF$47</c15:sqref>
                        </c15:formulaRef>
                      </c:ext>
                    </c:extLst>
                    <c:numCache>
                      <c:formatCode>General</c:formatCode>
                      <c:ptCount val="31"/>
                      <c:pt idx="0">
                        <c:v>0</c:v>
                      </c:pt>
                      <c:pt idx="1">
                        <c:v>1</c:v>
                      </c:pt>
                      <c:pt idx="2">
                        <c:v>2</c:v>
                      </c:pt>
                      <c:pt idx="3">
                        <c:v>3</c:v>
                      </c:pt>
                      <c:pt idx="4">
                        <c:v>4</c:v>
                      </c:pt>
                      <c:pt idx="5">
                        <c:v>5</c:v>
                      </c:pt>
                      <c:pt idx="6">
                        <c:v>6</c:v>
                      </c:pt>
                      <c:pt idx="7">
                        <c:v>7</c:v>
                      </c:pt>
                      <c:pt idx="8">
                        <c:v>8</c:v>
                      </c:pt>
                      <c:pt idx="9">
                        <c:v>9</c:v>
                      </c:pt>
                      <c:pt idx="10">
                        <c:v>10</c:v>
                      </c:pt>
                      <c:pt idx="11">
                        <c:v>11</c:v>
                      </c:pt>
                      <c:pt idx="12">
                        <c:v>12</c:v>
                      </c:pt>
                      <c:pt idx="13">
                        <c:v>13</c:v>
                      </c:pt>
                      <c:pt idx="14">
                        <c:v>14</c:v>
                      </c:pt>
                      <c:pt idx="15">
                        <c:v>15</c:v>
                      </c:pt>
                      <c:pt idx="16">
                        <c:v>16</c:v>
                      </c:pt>
                      <c:pt idx="17">
                        <c:v>17</c:v>
                      </c:pt>
                      <c:pt idx="18">
                        <c:v>18</c:v>
                      </c:pt>
                      <c:pt idx="19">
                        <c:v>19</c:v>
                      </c:pt>
                      <c:pt idx="20">
                        <c:v>20</c:v>
                      </c:pt>
                      <c:pt idx="21">
                        <c:v>21</c:v>
                      </c:pt>
                      <c:pt idx="22">
                        <c:v>22</c:v>
                      </c:pt>
                      <c:pt idx="23">
                        <c:v>23</c:v>
                      </c:pt>
                      <c:pt idx="24">
                        <c:v>24</c:v>
                      </c:pt>
                      <c:pt idx="25">
                        <c:v>25</c:v>
                      </c:pt>
                      <c:pt idx="26">
                        <c:v>26</c:v>
                      </c:pt>
                      <c:pt idx="27">
                        <c:v>27</c:v>
                      </c:pt>
                      <c:pt idx="28">
                        <c:v>28</c:v>
                      </c:pt>
                      <c:pt idx="29">
                        <c:v>31</c:v>
                      </c:pt>
                      <c:pt idx="30">
                        <c:v>50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Arkusz1!$B$47:$AF$47</c15:sqref>
                        </c15:formulaRef>
                      </c:ext>
                    </c:extLst>
                    <c:numCache>
                      <c:formatCode>General</c:formatCode>
                      <c:ptCount val="31"/>
                      <c:pt idx="0">
                        <c:v>0</c:v>
                      </c:pt>
                      <c:pt idx="1">
                        <c:v>1</c:v>
                      </c:pt>
                      <c:pt idx="2">
                        <c:v>2</c:v>
                      </c:pt>
                      <c:pt idx="3">
                        <c:v>3</c:v>
                      </c:pt>
                      <c:pt idx="4">
                        <c:v>4</c:v>
                      </c:pt>
                      <c:pt idx="5">
                        <c:v>5</c:v>
                      </c:pt>
                      <c:pt idx="6">
                        <c:v>6</c:v>
                      </c:pt>
                      <c:pt idx="7">
                        <c:v>7</c:v>
                      </c:pt>
                      <c:pt idx="8">
                        <c:v>8</c:v>
                      </c:pt>
                      <c:pt idx="9">
                        <c:v>9</c:v>
                      </c:pt>
                      <c:pt idx="10">
                        <c:v>10</c:v>
                      </c:pt>
                      <c:pt idx="11">
                        <c:v>11</c:v>
                      </c:pt>
                      <c:pt idx="12">
                        <c:v>12</c:v>
                      </c:pt>
                      <c:pt idx="13">
                        <c:v>13</c:v>
                      </c:pt>
                      <c:pt idx="14">
                        <c:v>14</c:v>
                      </c:pt>
                      <c:pt idx="15">
                        <c:v>15</c:v>
                      </c:pt>
                      <c:pt idx="16">
                        <c:v>16</c:v>
                      </c:pt>
                      <c:pt idx="17">
                        <c:v>17</c:v>
                      </c:pt>
                      <c:pt idx="18">
                        <c:v>18</c:v>
                      </c:pt>
                      <c:pt idx="19">
                        <c:v>19</c:v>
                      </c:pt>
                      <c:pt idx="20">
                        <c:v>20</c:v>
                      </c:pt>
                      <c:pt idx="21">
                        <c:v>21</c:v>
                      </c:pt>
                      <c:pt idx="22">
                        <c:v>22</c:v>
                      </c:pt>
                      <c:pt idx="23">
                        <c:v>23</c:v>
                      </c:pt>
                      <c:pt idx="24">
                        <c:v>24</c:v>
                      </c:pt>
                      <c:pt idx="25">
                        <c:v>25</c:v>
                      </c:pt>
                      <c:pt idx="26">
                        <c:v>26</c:v>
                      </c:pt>
                      <c:pt idx="27">
                        <c:v>27</c:v>
                      </c:pt>
                      <c:pt idx="28">
                        <c:v>28</c:v>
                      </c:pt>
                      <c:pt idx="29">
                        <c:v>31</c:v>
                      </c:pt>
                      <c:pt idx="30">
                        <c:v>50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14772152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>
                    <a:solidFill>
                      <a:sysClr val="windowText" lastClr="000000"/>
                    </a:solidFill>
                    <a:latin typeface="Fira Sans" panose="020B0503050000020004" pitchFamily="34" charset="0"/>
                    <a:ea typeface="Fira Sans" panose="020B0503050000020004" pitchFamily="34" charset="0"/>
                  </a:rPr>
                  <a:t>wiek w latach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endParaRPr lang="pl-PL"/>
          </a:p>
        </c:txPr>
        <c:crossAx val="147720744"/>
        <c:crosses val="autoZero"/>
        <c:auto val="1"/>
        <c:lblAlgn val="ctr"/>
        <c:lblOffset val="100"/>
        <c:noMultiLvlLbl val="0"/>
      </c:catAx>
      <c:valAx>
        <c:axId val="147720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>
                    <a:solidFill>
                      <a:sysClr val="windowText" lastClr="000000"/>
                    </a:solidFill>
                    <a:latin typeface="Fira Sans" panose="020B0503050000020004" pitchFamily="34" charset="0"/>
                    <a:ea typeface="Fira Sans" panose="020B0503050000020004" pitchFamily="34" charset="0"/>
                  </a:rPr>
                  <a:t>Liczebność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endParaRPr lang="pl-PL"/>
          </a:p>
        </c:txPr>
        <c:crossAx val="147721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Napływ wg sekcji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001D77"/>
            </a:solidFill>
            <a:ln>
              <a:noFill/>
            </a:ln>
            <a:effectLst/>
          </c:spPr>
          <c:invertIfNegative val="0"/>
          <c:dLbls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Fira Sans" panose="020B0503050000020004" pitchFamily="34" charset="0"/>
                    <a:ea typeface="Fira Sans" panose="020B0503050000020004" pitchFamily="34" charset="0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Siedlce!$L$34:$L$45</c:f>
              <c:strCache>
                <c:ptCount val="12"/>
                <c:pt idx="0">
                  <c:v>pozostałe sekcje</c:v>
                </c:pt>
                <c:pt idx="1">
                  <c:v>Sekcja I</c:v>
                </c:pt>
                <c:pt idx="2">
                  <c:v>Sekcja K</c:v>
                </c:pt>
                <c:pt idx="3">
                  <c:v>Sekcja N</c:v>
                </c:pt>
                <c:pt idx="4">
                  <c:v>Sekcja J</c:v>
                </c:pt>
                <c:pt idx="5">
                  <c:v>Sekcja S</c:v>
                </c:pt>
                <c:pt idx="6">
                  <c:v>Sekcja F</c:v>
                </c:pt>
                <c:pt idx="7">
                  <c:v>Sekcja H</c:v>
                </c:pt>
                <c:pt idx="8">
                  <c:v>Sekcja Q</c:v>
                </c:pt>
                <c:pt idx="9">
                  <c:v>Sekcja C</c:v>
                </c:pt>
                <c:pt idx="10">
                  <c:v>Sekcja M</c:v>
                </c:pt>
                <c:pt idx="11">
                  <c:v>Sekcja G</c:v>
                </c:pt>
              </c:strCache>
            </c:strRef>
          </c:cat>
          <c:val>
            <c:numRef>
              <c:f>Siedlce!$M$34:$M$45</c:f>
              <c:numCache>
                <c:formatCode>General</c:formatCode>
                <c:ptCount val="12"/>
                <c:pt idx="0">
                  <c:v>2.4793388429752067E-2</c:v>
                </c:pt>
                <c:pt idx="1">
                  <c:v>3.3057851239669422E-2</c:v>
                </c:pt>
                <c:pt idx="2">
                  <c:v>4.1322314049586778E-2</c:v>
                </c:pt>
                <c:pt idx="3">
                  <c:v>4.9586776859504134E-2</c:v>
                </c:pt>
                <c:pt idx="4">
                  <c:v>4.9586776859504134E-2</c:v>
                </c:pt>
                <c:pt idx="5">
                  <c:v>6.6115702479338845E-2</c:v>
                </c:pt>
                <c:pt idx="6">
                  <c:v>6.6115702479338845E-2</c:v>
                </c:pt>
                <c:pt idx="7">
                  <c:v>7.43801652892562E-2</c:v>
                </c:pt>
                <c:pt idx="8">
                  <c:v>9.9173553719008267E-2</c:v>
                </c:pt>
                <c:pt idx="9">
                  <c:v>9.9173553719008267E-2</c:v>
                </c:pt>
                <c:pt idx="10">
                  <c:v>0.12396694214876033</c:v>
                </c:pt>
                <c:pt idx="11">
                  <c:v>0.27272727272727271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47721920"/>
        <c:axId val="149026312"/>
      </c:barChart>
      <c:catAx>
        <c:axId val="14772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endParaRPr lang="pl-PL"/>
          </a:p>
        </c:txPr>
        <c:crossAx val="149026312"/>
        <c:crosses val="autoZero"/>
        <c:auto val="1"/>
        <c:lblAlgn val="ctr"/>
        <c:lblOffset val="100"/>
        <c:noMultiLvlLbl val="0"/>
      </c:catAx>
      <c:valAx>
        <c:axId val="1490263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endParaRPr lang="pl-PL"/>
          </a:p>
        </c:txPr>
        <c:crossAx val="1477219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Napływ wg wieku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pieChart>
        <c:varyColors val="1"/>
        <c:ser>
          <c:idx val="0"/>
          <c:order val="0"/>
          <c:spPr>
            <a:solidFill>
              <a:srgbClr val="001D77"/>
            </a:solidFill>
          </c:spPr>
          <c:dPt>
            <c:idx val="0"/>
            <c:bubble3D val="0"/>
            <c:spPr>
              <a:solidFill>
                <a:srgbClr val="001D7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001D77">
                  <a:alpha val="8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001D77">
                  <a:alpha val="6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001D77">
                  <a:alpha val="4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001D77">
                  <a:alpha val="2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tx1">
                  <a:alpha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tx1">
                  <a:alpha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Fira Sans" panose="020B0503050000020004" pitchFamily="34" charset="0"/>
                      <a:ea typeface="Fira Sans" panose="020B0503050000020004" pitchFamily="34" charset="0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Fira Sans" panose="020B0503050000020004" pitchFamily="34" charset="0"/>
                      <a:ea typeface="Fira Sans" panose="020B0503050000020004" pitchFamily="34" charset="0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Fira Sans" panose="020B0503050000020004" pitchFamily="34" charset="0"/>
                      <a:ea typeface="Fira Sans" panose="020B0503050000020004" pitchFamily="34" charset="0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/>
                      </a:solidFill>
                      <a:latin typeface="Fira Sans" panose="020B0503050000020004" pitchFamily="34" charset="0"/>
                      <a:ea typeface="Fira Sans" panose="020B0503050000020004" pitchFamily="34" charset="0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ysClr val="windowText" lastClr="000000"/>
                      </a:solidFill>
                      <a:latin typeface="Fira Sans" panose="020B0503050000020004" pitchFamily="34" charset="0"/>
                      <a:ea typeface="Fira Sans" panose="020B0503050000020004" pitchFamily="34" charset="0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ysClr val="windowText" lastClr="000000"/>
                      </a:solidFill>
                      <a:latin typeface="Fira Sans" panose="020B0503050000020004" pitchFamily="34" charset="0"/>
                      <a:ea typeface="Fira Sans" panose="020B0503050000020004" pitchFamily="34" charset="0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ysClr val="windowText" lastClr="000000"/>
                      </a:solidFill>
                      <a:latin typeface="Fira Sans" panose="020B0503050000020004" pitchFamily="34" charset="0"/>
                      <a:ea typeface="Fira Sans" panose="020B0503050000020004" pitchFamily="34" charset="0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Fira Sans" panose="020B0503050000020004" pitchFamily="34" charset="0"/>
                    <a:ea typeface="Fira Sans" panose="020B0503050000020004" pitchFamily="34" charset="0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Siedlce!$K$9:$K$15</c:f>
              <c:strCache>
                <c:ptCount val="7"/>
                <c:pt idx="0">
                  <c:v>poniżej 5 lat</c:v>
                </c:pt>
                <c:pt idx="1">
                  <c:v>5-9 lat</c:v>
                </c:pt>
                <c:pt idx="2">
                  <c:v>10-14 lat</c:v>
                </c:pt>
                <c:pt idx="3">
                  <c:v>15-19 lat</c:v>
                </c:pt>
                <c:pt idx="4">
                  <c:v>20-24 lata</c:v>
                </c:pt>
                <c:pt idx="5">
                  <c:v>25-29 lat</c:v>
                </c:pt>
                <c:pt idx="6">
                  <c:v>powyżej 29 lat</c:v>
                </c:pt>
              </c:strCache>
            </c:strRef>
          </c:cat>
          <c:val>
            <c:numRef>
              <c:f>Siedlce!$L$9:$L$15</c:f>
              <c:numCache>
                <c:formatCode>General</c:formatCode>
                <c:ptCount val="7"/>
                <c:pt idx="0">
                  <c:v>0.49586776859504134</c:v>
                </c:pt>
                <c:pt idx="1">
                  <c:v>0.20661157024793389</c:v>
                </c:pt>
                <c:pt idx="2">
                  <c:v>0.12396694214876033</c:v>
                </c:pt>
                <c:pt idx="3">
                  <c:v>0.12396694214876033</c:v>
                </c:pt>
                <c:pt idx="4">
                  <c:v>2.4793388429752067E-2</c:v>
                </c:pt>
                <c:pt idx="5">
                  <c:v>1.6528925619834711E-2</c:v>
                </c:pt>
                <c:pt idx="6">
                  <c:v>8.2644628099173556E-3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8498250218722666E-2"/>
          <c:y val="0.85701881014873138"/>
          <c:w val="0.95744794400699917"/>
          <c:h val="0.1013145231846019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Fira Sans" panose="020B0503050000020004" pitchFamily="34" charset="0"/>
              <a:ea typeface="Fira Sans" panose="020B0503050000020004" pitchFamily="34" charset="0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r>
              <a:rPr lang="pl-PL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Odpływ wg sekcji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Fira Sans" panose="020B0503050000020004" pitchFamily="34" charset="0"/>
              <a:ea typeface="Fira Sans" panose="020B0503050000020004" pitchFamily="34" charset="0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001D77"/>
            </a:solidFill>
            <a:ln>
              <a:noFill/>
            </a:ln>
            <a:effectLst/>
          </c:spPr>
          <c:invertIfNegative val="0"/>
          <c:dLbls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Fira Sans" panose="020B0503050000020004" pitchFamily="34" charset="0"/>
                    <a:ea typeface="Fira Sans" panose="020B0503050000020004" pitchFamily="34" charset="0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Siedlce!$K$33:$K$46</c:f>
              <c:strCache>
                <c:ptCount val="14"/>
                <c:pt idx="0">
                  <c:v>pozostałe sekcje</c:v>
                </c:pt>
                <c:pt idx="1">
                  <c:v>Sekcja I</c:v>
                </c:pt>
                <c:pt idx="2">
                  <c:v>Sekcja K</c:v>
                </c:pt>
                <c:pt idx="3">
                  <c:v>Sekcja L</c:v>
                </c:pt>
                <c:pt idx="4">
                  <c:v>Sekcja N</c:v>
                </c:pt>
                <c:pt idx="5">
                  <c:v>Sekcja P</c:v>
                </c:pt>
                <c:pt idx="6">
                  <c:v>Sekcja S</c:v>
                </c:pt>
                <c:pt idx="7">
                  <c:v>Sekcja H</c:v>
                </c:pt>
                <c:pt idx="8">
                  <c:v>Sekcja C</c:v>
                </c:pt>
                <c:pt idx="9">
                  <c:v>Sekcja J</c:v>
                </c:pt>
                <c:pt idx="10">
                  <c:v>Sekcja Q</c:v>
                </c:pt>
                <c:pt idx="11">
                  <c:v>Sekcja F</c:v>
                </c:pt>
                <c:pt idx="12">
                  <c:v>Sekcja M</c:v>
                </c:pt>
                <c:pt idx="13">
                  <c:v>Sekcja G</c:v>
                </c:pt>
              </c:strCache>
            </c:strRef>
          </c:cat>
          <c:val>
            <c:numRef>
              <c:f>Siedlce!$L$33:$L$46</c:f>
              <c:numCache>
                <c:formatCode>General</c:formatCode>
                <c:ptCount val="14"/>
                <c:pt idx="0">
                  <c:v>3.5928143712574849E-2</c:v>
                </c:pt>
                <c:pt idx="1">
                  <c:v>1.7964071856287425E-2</c:v>
                </c:pt>
                <c:pt idx="2">
                  <c:v>2.3952095808383235E-2</c:v>
                </c:pt>
                <c:pt idx="3">
                  <c:v>2.3952095808383235E-2</c:v>
                </c:pt>
                <c:pt idx="4">
                  <c:v>2.3952095808383235E-2</c:v>
                </c:pt>
                <c:pt idx="5">
                  <c:v>2.9940119760479042E-2</c:v>
                </c:pt>
                <c:pt idx="6">
                  <c:v>3.5928143712574849E-2</c:v>
                </c:pt>
                <c:pt idx="7">
                  <c:v>4.1916167664670656E-2</c:v>
                </c:pt>
                <c:pt idx="8">
                  <c:v>5.9880239520958084E-2</c:v>
                </c:pt>
                <c:pt idx="9">
                  <c:v>7.7844311377245512E-2</c:v>
                </c:pt>
                <c:pt idx="10">
                  <c:v>8.3832335329341312E-2</c:v>
                </c:pt>
                <c:pt idx="11">
                  <c:v>0.10778443113772455</c:v>
                </c:pt>
                <c:pt idx="12">
                  <c:v>0.16766467065868262</c:v>
                </c:pt>
                <c:pt idx="13">
                  <c:v>0.26946107784431139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49019648"/>
        <c:axId val="149022000"/>
      </c:barChart>
      <c:catAx>
        <c:axId val="1490196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endParaRPr lang="pl-PL"/>
          </a:p>
        </c:txPr>
        <c:crossAx val="149022000"/>
        <c:crosses val="autoZero"/>
        <c:auto val="1"/>
        <c:lblAlgn val="ctr"/>
        <c:lblOffset val="100"/>
        <c:noMultiLvlLbl val="0"/>
      </c:catAx>
      <c:valAx>
        <c:axId val="149022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endParaRPr lang="pl-PL"/>
          </a:p>
        </c:txPr>
        <c:crossAx val="149019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>
                <a:solidFill>
                  <a:sysClr val="windowText" lastClr="00000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Odpływ wg wieku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pieChart>
        <c:varyColors val="1"/>
        <c:ser>
          <c:idx val="0"/>
          <c:order val="0"/>
          <c:spPr>
            <a:solidFill>
              <a:srgbClr val="001D77"/>
            </a:solidFill>
          </c:spPr>
          <c:dPt>
            <c:idx val="0"/>
            <c:bubble3D val="0"/>
            <c:spPr>
              <a:solidFill>
                <a:srgbClr val="001D7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001D77">
                  <a:alpha val="8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001D77">
                  <a:alpha val="6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001D77">
                  <a:alpha val="4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001D77">
                  <a:alpha val="2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tx1">
                  <a:alpha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Fira Sans" panose="020B0503050000020004" pitchFamily="34" charset="0"/>
                      <a:ea typeface="Fira Sans" panose="020B0503050000020004" pitchFamily="34" charset="0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Fira Sans" panose="020B0503050000020004" pitchFamily="34" charset="0"/>
                      <a:ea typeface="Fira Sans" panose="020B0503050000020004" pitchFamily="34" charset="0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Fira Sans" panose="020B0503050000020004" pitchFamily="34" charset="0"/>
                      <a:ea typeface="Fira Sans" panose="020B0503050000020004" pitchFamily="34" charset="0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Fira Sans" panose="020B0503050000020004" pitchFamily="34" charset="0"/>
                    <a:ea typeface="Fira Sans" panose="020B0503050000020004" pitchFamily="34" charset="0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Siedlce!$L$11:$L$16</c:f>
              <c:strCache>
                <c:ptCount val="6"/>
                <c:pt idx="0">
                  <c:v>poniżej 5 lat</c:v>
                </c:pt>
                <c:pt idx="1">
                  <c:v>5-9 lat</c:v>
                </c:pt>
                <c:pt idx="2">
                  <c:v>10-14 lat</c:v>
                </c:pt>
                <c:pt idx="3">
                  <c:v>15-19 lat</c:v>
                </c:pt>
                <c:pt idx="4">
                  <c:v>20-24 lata</c:v>
                </c:pt>
                <c:pt idx="5">
                  <c:v>25-29 lat</c:v>
                </c:pt>
              </c:strCache>
            </c:strRef>
          </c:cat>
          <c:val>
            <c:numRef>
              <c:f>Siedlce!$M$11:$M$16</c:f>
              <c:numCache>
                <c:formatCode>General</c:formatCode>
                <c:ptCount val="6"/>
                <c:pt idx="0">
                  <c:v>0.40718562874251496</c:v>
                </c:pt>
                <c:pt idx="1">
                  <c:v>0.32934131736526945</c:v>
                </c:pt>
                <c:pt idx="2">
                  <c:v>8.9820359281437126E-2</c:v>
                </c:pt>
                <c:pt idx="3">
                  <c:v>0.10179640718562874</c:v>
                </c:pt>
                <c:pt idx="4">
                  <c:v>5.9880239520958084E-2</c:v>
                </c:pt>
                <c:pt idx="5">
                  <c:v>1.1976047904191617E-2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Fira Sans" panose="020B0503050000020004" pitchFamily="34" charset="0"/>
              <a:ea typeface="Fira Sans" panose="020B0503050000020004" pitchFamily="34" charset="0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D2D856-3213-4255-92A5-14FB0BB5645D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C60513-AC76-4B3E-9422-ECAB8F2BF166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787921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D9BBF-70F7-43A1-A8E8-B9B22A0BFBDB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DDE49-0CE9-48A5-872C-39133875EE68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9974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Dzień dobry! Chciałbym Państwa serdecznie przywitać na konferencji prasowej, której tematem będzie prezentacja wyników analizy migracji firm w najważniejszych miastach województwa mazowieckiego. Badanie to zostało przeprowadzone przez US w Warszawie, którego pracownikami jest cała nasza trójka. P. Tomasz Zegar jest Kierownikiem MOBR, MOBR jest specjalistycznym ośrodkiem działającym w strukturze organizacyjnej Urzędu Statystycznego w Warszawie, powołanym przez Prezesa GUS w celu prowadzenia badań i analiz w zakresie tematów istotnych dla Mazowsza. 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Jest z nami również p. Stanisław Korniluk, Kierownik Oddziału w Siedlcach. Ja nazywam się ………, odpowiadam w naszym Urzędzie za kontakty z mediami.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3781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Zanim przejdziemy do głównego tematu naszej dzisiejszej konferencji, chcielibyśmy zaprezentować kilka najważniejszych wskaźników dot. sytuacji demograficznej i ekonomicznej miasta na przestrzeni kilku ostatnich lat.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początek ludność. </a:t>
            </a:r>
          </a:p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>
                <a:solidFill>
                  <a:prstClr val="black"/>
                </a:solidFill>
              </a:rPr>
              <a:pPr/>
              <a:t>2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427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Porównanie miast subregionalnych woj. mazowieckiego. 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Współczynnik obciążenia demograficznego – stosunek liczby osób w wieku 65+ do liczby osób w wieku produkcyjnym.  Wyzwania związane z systemem emerytalnym. 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Siedlce w środku stawki.</a:t>
            </a:r>
          </a:p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>
                <a:solidFill>
                  <a:prstClr val="black"/>
                </a:solidFill>
              </a:rPr>
              <a:pPr/>
              <a:t>3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4943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Udział bezrobotnych w liczbie ludności.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Siedlce wypadają najkorzystniej. </a:t>
            </a:r>
          </a:p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>
                <a:solidFill>
                  <a:prstClr val="black"/>
                </a:solidFill>
              </a:rPr>
              <a:pPr/>
              <a:t>4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3398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Mieszkania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Nie ma wyraźnego trendu raz był spadek, raz wzrost. W</a:t>
            </a:r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2017 r. tylko w Radomiu, niemal trzykrotnie większym mieście, powstało więcej mieszkań. </a:t>
            </a:r>
            <a:endParaRPr lang="pl-PL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>
                <a:solidFill>
                  <a:prstClr val="black"/>
                </a:solidFill>
              </a:rPr>
              <a:pPr/>
              <a:t>5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213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Przedszkola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Ważny wskaźnik z punktu widzenia polityki prorodzinnej. 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Wszystkie miasta spadły poniżej 1 – z przedszkoli korzystają dzieci spoza miast.</a:t>
            </a:r>
          </a:p>
          <a:p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Siedlce w środku stawki. </a:t>
            </a:r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>
                <a:solidFill>
                  <a:prstClr val="black"/>
                </a:solidFill>
              </a:rPr>
              <a:pPr/>
              <a:t>6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0587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Podatki PIT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Dobra i zła wiadomość: płacimy coraz wyższe podatki, ale to oznacza, że zarabiamy więcej. 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Wskaźnik względnej zasobności mieszkańców miast. Siedlce</a:t>
            </a:r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wiceliderem stawki.</a:t>
            </a:r>
            <a:endParaRPr lang="pl-PL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Wielkość udziału gmin we wpływach z podatku PIT jest ustalana corocznie przez Ministerstwo Finansów. W 2017 r. wyniesie 37,89%</a:t>
            </a:r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>
                <a:solidFill>
                  <a:prstClr val="black"/>
                </a:solidFill>
              </a:rPr>
              <a:pPr/>
              <a:t>7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1873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Najważniejsze dane dot. siedleckiej przedsiębiorczości. W gronie subregionalnych miast województwa mazowieckiego najlepiej pod względem wskaźnika przedsiębiorczości wypadły Radom i Ostrołęka (114 firm na 1 tys. mieszkańców). 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Najpopularniejsze branże wśród płockich firm to handel oraz działalność naukowa i profesjonalna.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Prezentacja dotyczy podmiotów gospodarki narodowej. Pojęcia: podmiot, firma i przedsiębiorstwo w treści zamieszczonej na slajdach stosowane są zamiennie.</a:t>
            </a:r>
          </a:p>
          <a:p>
            <a:endParaRPr lang="pl-PL" dirty="0" smtClean="0"/>
          </a:p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226807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Metoda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Webba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jest wykorzystywana w demografii do analizy typów rozwoju ludnościowego. Bierze się pod uwagę przyrost naturalny (różnica urodzenia/zgony) oraz saldo migracji. W przypadku badania migracji przedsiębiorstw, braliśmy pod uwagę migracje przedsiębiorstw, czyli zmianę siedziby. Jeśli chodzi zaś o zamiennik przyrostu naturalnego, to …bilans między liczbą firm nowo zarejestrowanych, czyli urodzonych, oraz zgony tych firm, czy wyrejestrowanie przedsiębiorstw. </a:t>
            </a:r>
          </a:p>
          <a:p>
            <a:endParaRPr lang="pl-PL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Kolor czerwony / niebieski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Mazowszu prawie 70% gmin charakteryzowało się całkowitym przyrostem liczby przedsiębiorstw (uzyskanym w efekcie dodatniego bilansu i przyrostu migracyjnego lub dodatniej jednej z tych wartości). W Siedlcach</a:t>
            </a:r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 latach 2014-2016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pomimo dodatniego bilansu firm (różnicy między firmami nowo zarejestrowanymi a wyrejestrowanymi), firm ubywało w wyniku ujemnego salda migracji. Warto zauważyć, że w okalającej miasto gminie wiejskiej Siedlce odnotowano zarówno dodatnie saldo migracji, jak i dodatni bilans firm.</a:t>
            </a:r>
          </a:p>
          <a:p>
            <a:endParaRPr lang="pl-PL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087375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61% gmin województwa jest typem wyludniającym się. </a:t>
            </a:r>
            <a:r>
              <a:rPr lang="pl-PL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Gminy zaludniające</a:t>
            </a:r>
            <a:r>
              <a:rPr lang="pl-PL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się</a:t>
            </a:r>
            <a:r>
              <a:rPr lang="pl-PL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skupiają się w centralnej części województwa. </a:t>
            </a:r>
            <a:endParaRPr lang="pl-PL" sz="1200" b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pl-PL" sz="1200" b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Siedlce były jedynym spośród miast subregionalnych na Mazowszu, w których wystąpił typ zaludniający. Pomimo ujemnego salda migracji w Siedlcach, ludności przybywa w wyniku dodatniego przyrostu naturalnego. Okalająca miasto gmina wiejska Siedlce charakteryzuje się dodatnim przyrostem naturalnym i dodatnim saldem migracji.</a:t>
            </a:r>
            <a:endParaRPr lang="pl-PL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510874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Związek między napływem nowych mieszkańców i napływem nowych firm w miastach województwa mazowieckiego. Również w przypadku wyłączenia osób fizycznych prowadzących działalność gospodarczą. </a:t>
            </a:r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011078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Związek między odpływem dotychczasowych mieszkańców i odpływem firm z miast województwa mazowieckiego. Również w przypadku wyłączenia osób fizycznych prowadzących działalność gospodarczą.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61712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71% migrujących przedsiębiorstw na Mazowszu stanowiły osoby fizyczne prowadzące działalność gospodarczą. Motywacją dla przeniesienia firmy w ich przypadku są z reguły przyczyny osobiste i rodzinne. Dlatego badaliśmy</a:t>
            </a:r>
            <a:r>
              <a:rPr lang="pl-PL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również,</a:t>
            </a:r>
            <a:r>
              <a:rPr lang="pl-PL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 się stanie, jeśli wyłączymy osoby fizyczne prowadzące działalność gospodarczą. Większe podmioty podejmują takie decyzje biorąc pod uwagę raczej kwestie biznesowe, inwestycyjne, wynikające np. z podaży siły roboczej. </a:t>
            </a:r>
          </a:p>
          <a:p>
            <a:r>
              <a:rPr lang="pl-PL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 wyłączeniu osób fizycznych prowadzących działalność gospodarczą, to w Siedlcach mimo ujemnego salda migracji firm przybywa firm ze względu na nowe rejestracje działalności. W okalającej miasto gminie wiejskiej Siedlce zarówno bilans migracji, jak i bilans firm nowo zarejestrowanych i wyrejestrowanych były dodatnie.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200" b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Gminy z dodatnimi bilansami przedsiębiorczości koncentrują się wzdłuż ciągów komunikacyjnych: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pl-PL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Droga krajowa nr 60 (przebiegająca między innymi przez Ciechanów, Różan, Ostrów Mazowiecką) – pas gmin na północy województwa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pl-PL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Droga krajowa nr 50 (przebiegająca m.in. przez Sochaczew i Górę Kalwarię)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pl-PL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Droga krajowa nr 48, droga krajowa nr 79 (pas gmin na południu województwa)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pl-PL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47365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 przypadku wszystkich miast subregionalnych Mazowsza przeważał napływ ludności z gmin w sąsiednim powiecie. W</a:t>
            </a:r>
            <a:r>
              <a:rPr lang="pl-PL" baseline="0" dirty="0" smtClean="0"/>
              <a:t> przypadku Siedlec pochodziło z nich 44% nowych mieszkańców. Najczęściej pochodzili z gmin: gminy wiejskiej Siedlce (zdecydowanie najwięcej), Mordów (Mordy), Kotunia (Kotuń).</a:t>
            </a:r>
          </a:p>
          <a:p>
            <a:endParaRPr lang="pl-PL" baseline="0" dirty="0" smtClean="0"/>
          </a:p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324803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Również w przypadku migracji firm we wszystkich miastach subregionalnych Mazowsza dominował napływ przedsiębiorstw z gmin w sąsiednim powiecie. W Siedlcach takie podmioty stanowiły 43% firm przenoszących tu siedzibę. Największy napływ do Siedlec nastąpił z sąsiadujących z miastem gmin,</a:t>
            </a:r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 tym przede wszystkim gminy wiejskiej Siedlce. </a:t>
            </a:r>
            <a:endParaRPr lang="pl-PL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143384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Po wyłączeniu osób fizycznych prowadzących działalność gospodarczą, przeważającym kierunkiem napływu firm do Siedlec są gminy w innych województwach. Napływ z innych województw</a:t>
            </a:r>
            <a:r>
              <a:rPr lang="pl-PL" sz="1200" baseline="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 stanowi ponad 30% całkowitego napływu firm do Siedlec.</a:t>
            </a:r>
            <a:endParaRPr lang="pl-PL" sz="12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0" indent="0">
              <a:buFontTx/>
              <a:buNone/>
            </a:pPr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56300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 przypadku wszystkich miast subregionalnych przeważał (powyżej 35%) odpływ ludności do gmin w sąsiednim powiecie. W Siedlcach było to ponad 45%.  Z Siedlec najwięcej ludności wyemigrowało przede wszystkim do gminy wiejskiej Siedlce. Inne popularne cele migracji Siedlczan to: Skórzec, Suchożebry, Zbuczyn oraz Kotuń.</a:t>
            </a:r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399758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Również w przypadku odpływu firm z miast subregionalnych województwa dominowały relokacje do gmin w sąsiednim powiecie. </a:t>
            </a:r>
            <a:r>
              <a:rPr lang="pl-PL" baseline="0" dirty="0" smtClean="0"/>
              <a:t>W Siedlcach było to prawie 45% całego odpływu firm. Wśród tych okolicznych gmin najpopularniejszym punktem docelowym migrujących firm była gmina wiejska Siedlce.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88203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aseline="0" dirty="0" smtClean="0"/>
              <a:t>Po wyłączeniu osób fizycznych prowadzących działalność gospodarczą, najwięcej firm odpływa do Warszawy oraz gmin w sąsiednim powiecie Siedlec.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baseline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aseline="0" dirty="0" smtClean="0"/>
              <a:t>Na drugiej mapie zostały ukazane gminy z podregionu siedleckiego, do których migrowały te większe firmy. Najbardziej atrakcyjna okazała się gmina wiejska Siedlce.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05666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Jak ma się wiek firmy</a:t>
            </a:r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do decyzji o migracji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Okazuje się, że mobilność cechuje przede wszystkim przedsiębiorstwa po 2 i 3 roku prowadzenia działalności. Dotyczy to zarówno napływu, jak i odpływu firm z miast subregionalnych Mazowsza.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476275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Wśród podmiotów, które przeniosły swoją działalność do Siedlec dominowały podmioty z sekcji G (handel i naprawa samochodów). Znaczącą część stanowiły też firmy zajmujące się działalnością profesjonalną, naukową i techniczną</a:t>
            </a:r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(sekcja M) oraz przetwórstwem przemysłowym (sekcja C). </a:t>
            </a:r>
            <a:endParaRPr lang="pl-PL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Jeśli chodzi o wiek przedsiębiorstw migrujących do Siedlec, to większość z nich istniała krócej niż 5 lat. 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3759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 przypadku firm, które przenoszą działalność z Siedlec również przeważały branże handlowa (sekcja G), i naukowa (sekcja M), zaś na trzecim miejscu znalazła się branża budowlana (sekcja F).  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Wśród firm wyprowadzających się z Siedlec przeważały młode podmioty, istniejące krócej niż 5 lat. 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8798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18443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DDDE49-0CE9-48A5-872C-39133875EE68}" type="slidenum">
              <a:rPr lang="pl-PL" smtClean="0"/>
              <a:pPr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6444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3657-B412-4050-BD13-834C8F372645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7CEFD-8926-4405-BC0A-447D81C5246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7569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3657-B412-4050-BD13-834C8F372645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7CEFD-8926-4405-BC0A-447D81C5246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3578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3657-B412-4050-BD13-834C8F372645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7CEFD-8926-4405-BC0A-447D81C5246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19559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3657-B412-4050-BD13-834C8F372645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7CEFD-8926-4405-BC0A-447D81C5246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7992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3657-B412-4050-BD13-834C8F372645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7CEFD-8926-4405-BC0A-447D81C5246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2927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3657-B412-4050-BD13-834C8F372645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7CEFD-8926-4405-BC0A-447D81C5246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77791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3657-B412-4050-BD13-834C8F372645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7CEFD-8926-4405-BC0A-447D81C5246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18496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3657-B412-4050-BD13-834C8F372645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7CEFD-8926-4405-BC0A-447D81C5246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1977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3657-B412-4050-BD13-834C8F372645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7CEFD-8926-4405-BC0A-447D81C5246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86069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3657-B412-4050-BD13-834C8F372645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7CEFD-8926-4405-BC0A-447D81C5246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90632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3657-B412-4050-BD13-834C8F372645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7CEFD-8926-4405-BC0A-447D81C5246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1610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03657-B412-4050-BD13-834C8F372645}" type="datetimeFigureOut">
              <a:rPr lang="pl-PL" smtClean="0"/>
              <a:pPr/>
              <a:t>2018-11-28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7CEFD-8926-4405-BC0A-447D81C5246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7731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7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2.xml"/><Relationship Id="rId4" Type="http://schemas.openxmlformats.org/officeDocument/2006/relationships/chart" Target="../charts/char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53908" y="1123949"/>
            <a:ext cx="7343503" cy="2390776"/>
          </a:xfrm>
        </p:spPr>
        <p:txBody>
          <a:bodyPr>
            <a:normAutofit/>
          </a:bodyPr>
          <a:lstStyle/>
          <a:p>
            <a:pPr algn="l"/>
            <a:r>
              <a:rPr lang="pl-PL" sz="3200" b="1" dirty="0" smtClean="0">
                <a:solidFill>
                  <a:schemeClr val="bg1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Migracje przedsiębiorstw</a:t>
            </a:r>
            <a:br>
              <a:rPr lang="pl-PL" sz="3200" b="1" dirty="0" smtClean="0">
                <a:solidFill>
                  <a:schemeClr val="bg1"/>
                </a:solidFill>
                <a:latin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Siedlce</a:t>
            </a:r>
            <a:endParaRPr lang="pl-PL" sz="2200" dirty="0">
              <a:solidFill>
                <a:schemeClr val="bg1"/>
              </a:solidFill>
              <a:latin typeface="Fira Sans" panose="020B0503050000020004" pitchFamily="34" charset="0"/>
              <a:cs typeface="Arial" panose="020B0604020202020204" pitchFamily="34" charset="0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253908" y="4526830"/>
            <a:ext cx="7343503" cy="1168808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1800" b="1" dirty="0" smtClean="0">
                <a:solidFill>
                  <a:schemeClr val="bg1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Urząd Statystyczny w Warszawie</a:t>
            </a:r>
          </a:p>
          <a:p>
            <a:pPr algn="l"/>
            <a:r>
              <a:rPr lang="pl-PL" sz="1800" b="1" dirty="0">
                <a:solidFill>
                  <a:schemeClr val="bg1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Marcin Kałuski</a:t>
            </a:r>
          </a:p>
          <a:p>
            <a:pPr algn="l"/>
            <a:r>
              <a:rPr lang="pl-PL" sz="1800" dirty="0">
                <a:solidFill>
                  <a:schemeClr val="bg1"/>
                </a:solidFill>
                <a:latin typeface="Fira Sans" panose="020B0503050000020004" pitchFamily="34" charset="0"/>
                <a:cs typeface="Arial" panose="020B0604020202020204" pitchFamily="34" charset="0"/>
              </a:rPr>
              <a:t>Specjalista ds. kontaktów z mediami</a:t>
            </a: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253908" y="6413863"/>
            <a:ext cx="2736671" cy="44413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1200" dirty="0" smtClean="0">
                <a:latin typeface="Fira Sans" panose="020B0503050000020004" pitchFamily="34" charset="0"/>
                <a:cs typeface="Arial" panose="020B0604020202020204" pitchFamily="34" charset="0"/>
              </a:rPr>
              <a:t>28.11.2018 Siedlce</a:t>
            </a:r>
            <a:endParaRPr lang="pl-PL" sz="1200" dirty="0">
              <a:latin typeface="Fira Sans" panose="020B0503050000020004" pitchFamily="34" charset="0"/>
              <a:cs typeface="Arial" panose="020B0604020202020204" pitchFamily="34" charset="0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21"/>
            <a:ext cx="1513747" cy="648000"/>
          </a:xfrm>
          <a:prstGeom prst="rect">
            <a:avLst/>
          </a:prstGeom>
        </p:spPr>
      </p:pic>
      <p:sp>
        <p:nvSpPr>
          <p:cNvPr id="10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8F69F8D6-5294-459D-AF62-A207E0636068}" type="slidenum">
              <a:rPr lang="pl-PL" sz="1200" b="1" dirty="0">
                <a:latin typeface="Fira Sans" panose="020B0503050000020004" pitchFamily="34" charset="0"/>
              </a:rPr>
              <a:t>1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72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725" y="32385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Ludność Siedlec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23B50971-BD2A-4FAA-9026-0803D9A6B2D8}" type="slidenum">
              <a:rPr lang="pl-PL" sz="1200" b="1" dirty="0">
                <a:solidFill>
                  <a:prstClr val="white"/>
                </a:solidFill>
                <a:latin typeface="Fira Sans" panose="020B0503050000020004" pitchFamily="34" charset="0"/>
              </a:rPr>
              <a:pPr/>
              <a:t>2</a:t>
            </a:fld>
            <a:endParaRPr lang="pl-PL" sz="1200" b="1" dirty="0">
              <a:solidFill>
                <a:prstClr val="white"/>
              </a:solidFill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solidFill>
                  <a:prstClr val="black"/>
                </a:solidFill>
                <a:latin typeface="Fira Sans" panose="020B0503050000020004" pitchFamily="34" charset="0"/>
              </a:rPr>
              <a:t>warszawa.stat.gov.pl</a:t>
            </a:r>
            <a:endParaRPr lang="pl-PL" sz="1200" dirty="0">
              <a:solidFill>
                <a:prstClr val="black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5484231" y="1053205"/>
            <a:ext cx="378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>
              <a:solidFill>
                <a:prstClr val="black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89382"/>
              </p:ext>
            </p:extLst>
          </p:nvPr>
        </p:nvGraphicFramePr>
        <p:xfrm>
          <a:off x="1841495" y="1076325"/>
          <a:ext cx="4787904" cy="6318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7984"/>
                <a:gridCol w="797984"/>
                <a:gridCol w="797984"/>
                <a:gridCol w="797984"/>
                <a:gridCol w="797984"/>
                <a:gridCol w="797984"/>
              </a:tblGrid>
              <a:tr h="304455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u="none" strike="noStrike" dirty="0">
                          <a:effectLst/>
                          <a:latin typeface="Fira Sans" panose="020B0503050000020004" pitchFamily="34" charset="0"/>
                        </a:rPr>
                        <a:t>2012</a:t>
                      </a:r>
                      <a:endParaRPr lang="pl-PL" sz="1400" b="1" i="0" u="none" strike="noStrike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u="none" strike="noStrike" dirty="0">
                          <a:effectLst/>
                          <a:latin typeface="Fira Sans" panose="020B0503050000020004" pitchFamily="34" charset="0"/>
                        </a:rPr>
                        <a:t>2013</a:t>
                      </a:r>
                      <a:endParaRPr lang="pl-PL" sz="1400" b="1" i="0" u="none" strike="noStrike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u="none" strike="noStrike" dirty="0">
                          <a:effectLst/>
                          <a:latin typeface="Fira Sans" panose="020B0503050000020004" pitchFamily="34" charset="0"/>
                        </a:rPr>
                        <a:t>2014</a:t>
                      </a:r>
                      <a:endParaRPr lang="pl-PL" sz="1400" b="1" i="0" u="none" strike="noStrike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u="none" strike="noStrike" dirty="0">
                          <a:effectLst/>
                          <a:latin typeface="Fira Sans" panose="020B0503050000020004" pitchFamily="34" charset="0"/>
                        </a:rPr>
                        <a:t>2015</a:t>
                      </a:r>
                      <a:endParaRPr lang="pl-PL" sz="1400" b="1" i="0" u="none" strike="noStrike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u="none" strike="noStrike">
                          <a:effectLst/>
                          <a:latin typeface="Fira Sans" panose="020B0503050000020004" pitchFamily="34" charset="0"/>
                        </a:rPr>
                        <a:t>2016</a:t>
                      </a:r>
                      <a:endParaRPr lang="pl-PL" sz="1400" b="1" i="0" u="none" strike="noStrike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u="none" strike="noStrike" dirty="0">
                          <a:effectLst/>
                          <a:latin typeface="Fira Sans" panose="020B0503050000020004" pitchFamily="34" charset="0"/>
                        </a:rPr>
                        <a:t>2017</a:t>
                      </a:r>
                      <a:endParaRPr lang="pl-PL" sz="1400" b="1" i="0" u="none" strike="noStrike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27369"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u="none" strike="noStrike" dirty="0">
                          <a:effectLst/>
                          <a:latin typeface="Fira Sans" panose="020B0503050000020004" pitchFamily="34" charset="0"/>
                        </a:rPr>
                        <a:t>76 393</a:t>
                      </a:r>
                      <a:endParaRPr lang="pl-PL" sz="1400" b="0" i="0" u="none" strike="noStrike" dirty="0"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u="none" strike="noStrike" dirty="0">
                          <a:effectLst/>
                          <a:latin typeface="Fira Sans" panose="020B0503050000020004" pitchFamily="34" charset="0"/>
                        </a:rPr>
                        <a:t>76 347</a:t>
                      </a:r>
                      <a:endParaRPr lang="pl-PL" sz="1400" b="0" i="0" u="none" strike="noStrike" dirty="0"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u="none" strike="noStrike" dirty="0">
                          <a:effectLst/>
                          <a:latin typeface="Fira Sans" panose="020B0503050000020004" pitchFamily="34" charset="0"/>
                        </a:rPr>
                        <a:t>76 603</a:t>
                      </a:r>
                      <a:endParaRPr lang="pl-PL" sz="1400" b="0" i="0" u="none" strike="noStrike" dirty="0"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u="none" strike="noStrike" dirty="0">
                          <a:effectLst/>
                          <a:latin typeface="Fira Sans" panose="020B0503050000020004" pitchFamily="34" charset="0"/>
                        </a:rPr>
                        <a:t>76 942</a:t>
                      </a:r>
                      <a:endParaRPr lang="pl-PL" sz="1400" b="0" i="0" u="none" strike="noStrike" dirty="0"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u="none" strike="noStrike" dirty="0">
                          <a:effectLst/>
                          <a:latin typeface="Fira Sans" panose="020B0503050000020004" pitchFamily="34" charset="0"/>
                        </a:rPr>
                        <a:t>77 020</a:t>
                      </a:r>
                      <a:endParaRPr lang="pl-PL" sz="1400" b="0" i="0" u="none" strike="noStrike" dirty="0"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u="none" strike="noStrike" dirty="0">
                          <a:effectLst/>
                          <a:latin typeface="Fira Sans" panose="020B0503050000020004" pitchFamily="34" charset="0"/>
                        </a:rPr>
                        <a:t>77 653</a:t>
                      </a:r>
                      <a:endParaRPr lang="pl-PL" sz="1400" b="0" i="0" u="none" strike="noStrike" dirty="0"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0" name="Wykres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8884471"/>
              </p:ext>
            </p:extLst>
          </p:nvPr>
        </p:nvGraphicFramePr>
        <p:xfrm>
          <a:off x="1538448" y="2006600"/>
          <a:ext cx="5484652" cy="3860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312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725" y="32385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Współczynnik </a:t>
            </a:r>
            <a:r>
              <a:rPr lang="pl-PL" sz="2200" b="1" dirty="0">
                <a:solidFill>
                  <a:srgbClr val="001D77"/>
                </a:solidFill>
                <a:latin typeface="Fira Sans" panose="020B0503050000020004" pitchFamily="34" charset="0"/>
              </a:rPr>
              <a:t>obciążenia demograficznego osobami </a:t>
            </a:r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starszymi (liczba osób w wieku 65+ na 100 osób w wieku produkcyjnym)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B68105D5-B0F5-40A5-8C61-19DB280A0EA1}" type="slidenum">
              <a:rPr lang="pl-PL" sz="1200" b="1" dirty="0">
                <a:solidFill>
                  <a:prstClr val="white"/>
                </a:solidFill>
                <a:latin typeface="Fira Sans" panose="020B0503050000020004" pitchFamily="34" charset="0"/>
              </a:rPr>
              <a:pPr/>
              <a:t>3</a:t>
            </a:fld>
            <a:endParaRPr lang="pl-PL" sz="1200" b="1" dirty="0">
              <a:solidFill>
                <a:prstClr val="white"/>
              </a:solidFill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solidFill>
                  <a:prstClr val="black"/>
                </a:solidFill>
                <a:latin typeface="Fira Sans" panose="020B0503050000020004" pitchFamily="34" charset="0"/>
              </a:rPr>
              <a:t>warszawa.stat.gov.pl</a:t>
            </a:r>
            <a:endParaRPr lang="pl-PL" sz="1200" dirty="0">
              <a:solidFill>
                <a:prstClr val="black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graphicFrame>
        <p:nvGraphicFramePr>
          <p:cNvPr id="8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1980109"/>
              </p:ext>
            </p:extLst>
          </p:nvPr>
        </p:nvGraphicFramePr>
        <p:xfrm>
          <a:off x="1123406" y="1345474"/>
          <a:ext cx="6923314" cy="4349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4700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725" y="323850"/>
            <a:ext cx="8165376" cy="752475"/>
          </a:xfrm>
        </p:spPr>
        <p:txBody>
          <a:bodyPr>
            <a:normAutofit/>
          </a:bodyPr>
          <a:lstStyle/>
          <a:p>
            <a:r>
              <a:rPr lang="pl-PL" sz="24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Udział </a:t>
            </a:r>
            <a:r>
              <a:rPr lang="pl-PL" sz="2400" b="1" dirty="0">
                <a:solidFill>
                  <a:srgbClr val="001D77"/>
                </a:solidFill>
                <a:latin typeface="Fira Sans" panose="020B0503050000020004" pitchFamily="34" charset="0"/>
              </a:rPr>
              <a:t>bezrobotnych zarejestrowanych w liczbie ludności w wieku </a:t>
            </a:r>
            <a:r>
              <a:rPr lang="pl-PL" sz="24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produkcyjnym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3291D638-92DB-473D-9ED4-EAB2BA48914B}" type="slidenum">
              <a:rPr lang="pl-PL" sz="1200" b="1" smtClean="0">
                <a:solidFill>
                  <a:prstClr val="white"/>
                </a:solidFill>
                <a:latin typeface="Fira Sans" panose="020B0503050000020004" pitchFamily="34" charset="0"/>
              </a:rPr>
              <a:pPr/>
              <a:t>4</a:t>
            </a:fld>
            <a:endParaRPr lang="pl-PL" sz="1200" b="1" dirty="0">
              <a:solidFill>
                <a:prstClr val="white"/>
              </a:solidFill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solidFill>
                  <a:prstClr val="black"/>
                </a:solidFill>
                <a:latin typeface="Fira Sans" panose="020B0503050000020004" pitchFamily="34" charset="0"/>
              </a:rPr>
              <a:t>warszawa.stat.gov.pl</a:t>
            </a:r>
            <a:endParaRPr lang="pl-PL" sz="1200" dirty="0">
              <a:solidFill>
                <a:prstClr val="black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5484231" y="1053205"/>
            <a:ext cx="378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>
              <a:solidFill>
                <a:prstClr val="black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11" name="Wykres 10"/>
          <p:cNvGraphicFramePr>
            <a:graphicFrameLocks/>
          </p:cNvGraphicFramePr>
          <p:nvPr>
            <p:extLst/>
          </p:nvPr>
        </p:nvGraphicFramePr>
        <p:xfrm>
          <a:off x="1201782" y="1529451"/>
          <a:ext cx="6361611" cy="4453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65555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725" y="323850"/>
            <a:ext cx="8165376" cy="752475"/>
          </a:xfrm>
        </p:spPr>
        <p:txBody>
          <a:bodyPr>
            <a:normAutofit/>
          </a:bodyPr>
          <a:lstStyle/>
          <a:p>
            <a:r>
              <a:rPr lang="pl-PL" sz="2400" b="1" dirty="0">
                <a:solidFill>
                  <a:srgbClr val="001D77"/>
                </a:solidFill>
                <a:latin typeface="Fira Sans" panose="020B0503050000020004" pitchFamily="34" charset="0"/>
              </a:rPr>
              <a:t>Mieszkania oddane do użytkowania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A759103F-C7E0-4211-8BEA-D6C1DBBD64F6}" type="slidenum">
              <a:rPr lang="pl-PL" sz="1200" b="1" smtClean="0">
                <a:solidFill>
                  <a:prstClr val="white"/>
                </a:solidFill>
                <a:latin typeface="Fira Sans" panose="020B0503050000020004" pitchFamily="34" charset="0"/>
              </a:rPr>
              <a:pPr/>
              <a:t>5</a:t>
            </a:fld>
            <a:endParaRPr lang="pl-PL" sz="1200" b="1" dirty="0">
              <a:solidFill>
                <a:prstClr val="white"/>
              </a:solidFill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solidFill>
                  <a:prstClr val="black"/>
                </a:solidFill>
                <a:latin typeface="Fira Sans" panose="020B0503050000020004" pitchFamily="34" charset="0"/>
              </a:rPr>
              <a:t>warszawa.stat.gov.pl</a:t>
            </a:r>
            <a:endParaRPr lang="pl-PL" sz="1200" dirty="0">
              <a:solidFill>
                <a:prstClr val="black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graphicFrame>
        <p:nvGraphicFramePr>
          <p:cNvPr id="8" name="Wykres 7"/>
          <p:cNvGraphicFramePr>
            <a:graphicFrameLocks/>
          </p:cNvGraphicFramePr>
          <p:nvPr>
            <p:extLst/>
          </p:nvPr>
        </p:nvGraphicFramePr>
        <p:xfrm>
          <a:off x="1136549" y="1397724"/>
          <a:ext cx="7106114" cy="4663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6449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725" y="323850"/>
            <a:ext cx="8165376" cy="752475"/>
          </a:xfrm>
        </p:spPr>
        <p:txBody>
          <a:bodyPr>
            <a:normAutofit/>
          </a:bodyPr>
          <a:lstStyle/>
          <a:p>
            <a:r>
              <a:rPr lang="pl-PL" sz="2400" b="1" dirty="0">
                <a:solidFill>
                  <a:srgbClr val="001D77"/>
                </a:solidFill>
                <a:latin typeface="Fira Sans" panose="020B0503050000020004" pitchFamily="34" charset="0"/>
              </a:rPr>
              <a:t>Przedszkola - dzieci w wieku 3-5 lat przypadające na jedno miejsce w placówce wychowania przedszkolnego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D0DA875B-C9B6-460C-BA9B-735E944344F3}" type="slidenum">
              <a:rPr lang="pl-PL" sz="1200" b="1" dirty="0" smtClean="0">
                <a:solidFill>
                  <a:prstClr val="white"/>
                </a:solidFill>
                <a:latin typeface="Fira Sans" panose="020B0503050000020004" pitchFamily="34" charset="0"/>
              </a:rPr>
              <a:pPr/>
              <a:t>6</a:t>
            </a:fld>
            <a:endParaRPr lang="pl-PL" sz="1200" b="1" dirty="0">
              <a:solidFill>
                <a:prstClr val="white"/>
              </a:solidFill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solidFill>
                  <a:prstClr val="black"/>
                </a:solidFill>
                <a:latin typeface="Fira Sans" panose="020B0503050000020004" pitchFamily="34" charset="0"/>
              </a:rPr>
              <a:t>warszawa.stat.gov.pl</a:t>
            </a:r>
            <a:endParaRPr lang="pl-PL" sz="1200" dirty="0">
              <a:solidFill>
                <a:prstClr val="black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5484231" y="1053205"/>
            <a:ext cx="378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>
              <a:solidFill>
                <a:prstClr val="black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10" name="Wykres 9"/>
          <p:cNvGraphicFramePr>
            <a:graphicFrameLocks/>
          </p:cNvGraphicFramePr>
          <p:nvPr>
            <p:extLst/>
          </p:nvPr>
        </p:nvGraphicFramePr>
        <p:xfrm>
          <a:off x="992778" y="1441001"/>
          <a:ext cx="6573716" cy="4489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61208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724" y="323850"/>
            <a:ext cx="8654813" cy="752475"/>
          </a:xfrm>
        </p:spPr>
        <p:txBody>
          <a:bodyPr>
            <a:normAutofit fontScale="90000"/>
          </a:bodyPr>
          <a:lstStyle/>
          <a:p>
            <a:r>
              <a:rPr lang="pl-PL" sz="2400" b="1" dirty="0">
                <a:solidFill>
                  <a:srgbClr val="001D77"/>
                </a:solidFill>
                <a:latin typeface="Fira Sans" panose="020B0503050000020004" pitchFamily="34" charset="0"/>
              </a:rPr>
              <a:t>Udziały w podatkach stanowiących dochody budżetu państwa </a:t>
            </a:r>
            <a:br>
              <a:rPr lang="pl-PL" sz="2400" b="1" dirty="0">
                <a:solidFill>
                  <a:srgbClr val="001D77"/>
                </a:solidFill>
                <a:latin typeface="Fira Sans" panose="020B0503050000020004" pitchFamily="34" charset="0"/>
              </a:rPr>
            </a:br>
            <a:r>
              <a:rPr lang="pl-PL" sz="2400" b="1" dirty="0">
                <a:solidFill>
                  <a:srgbClr val="001D77"/>
                </a:solidFill>
                <a:latin typeface="Fira Sans" panose="020B0503050000020004" pitchFamily="34" charset="0"/>
              </a:rPr>
              <a:t>- podatek dochodowy od osób fizycznych (PIT) na 1 mieszkańca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9FF2D495-A50C-427B-AFCB-0777FAB516A0}" type="slidenum">
              <a:rPr lang="pl-PL" sz="1200" b="1" dirty="0">
                <a:solidFill>
                  <a:prstClr val="white"/>
                </a:solidFill>
                <a:latin typeface="Fira Sans" panose="020B0503050000020004" pitchFamily="34" charset="0"/>
              </a:rPr>
              <a:pPr/>
              <a:t>7</a:t>
            </a:fld>
            <a:endParaRPr lang="pl-PL" sz="1200" b="1" dirty="0">
              <a:solidFill>
                <a:prstClr val="white"/>
              </a:solidFill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solidFill>
                  <a:prstClr val="black"/>
                </a:solidFill>
                <a:latin typeface="Fira Sans" panose="020B0503050000020004" pitchFamily="34" charset="0"/>
              </a:rPr>
              <a:t>warszawa.stat.gov.pl</a:t>
            </a:r>
            <a:endParaRPr lang="pl-PL" sz="1200" dirty="0">
              <a:solidFill>
                <a:prstClr val="black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graphicFrame>
        <p:nvGraphicFramePr>
          <p:cNvPr id="8" name="Wykres 7"/>
          <p:cNvGraphicFramePr>
            <a:graphicFrameLocks/>
          </p:cNvGraphicFramePr>
          <p:nvPr>
            <p:extLst/>
          </p:nvPr>
        </p:nvGraphicFramePr>
        <p:xfrm>
          <a:off x="496637" y="1499510"/>
          <a:ext cx="7631723" cy="4521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62596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96" y="1432096"/>
            <a:ext cx="4826264" cy="5002691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725" y="323850"/>
            <a:ext cx="8165376" cy="752475"/>
          </a:xfrm>
        </p:spPr>
        <p:txBody>
          <a:bodyPr>
            <a:normAutofit fontScale="90000"/>
          </a:bodyPr>
          <a:lstStyle/>
          <a:p>
            <a:r>
              <a:rPr lang="pl-PL" sz="2200" b="1" dirty="0">
                <a:solidFill>
                  <a:srgbClr val="001D77"/>
                </a:solidFill>
                <a:latin typeface="Fira Sans" panose="020B0503050000020004" pitchFamily="34" charset="0"/>
              </a:rPr>
              <a:t/>
            </a:r>
            <a:br>
              <a:rPr lang="pl-PL" sz="2200" b="1" dirty="0">
                <a:solidFill>
                  <a:srgbClr val="001D77"/>
                </a:solidFill>
                <a:latin typeface="Fira Sans" panose="020B0503050000020004" pitchFamily="34" charset="0"/>
              </a:rPr>
            </a:br>
            <a:r>
              <a:rPr lang="pl-PL" sz="24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Podmioty gospodarki narodowej w przeliczeniu na 1 tys. ludności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3B463814-8359-444E-B0CA-AC7346372EC7}" type="slidenum">
              <a:rPr lang="pl-PL" sz="1200" b="1" smtClean="0">
                <a:latin typeface="Fira Sans" panose="020B0503050000020004" pitchFamily="34" charset="0"/>
              </a:rPr>
              <a:t>8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5484231" y="1053205"/>
            <a:ext cx="378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102658" y="1747364"/>
            <a:ext cx="40412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 Siedlcach w 2016 roku zarejestrowanych było 109 podmiotów gospodarki narodowej na 1 tys. ludności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Najliczniejsza sekcja:</a:t>
            </a:r>
            <a:b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„Handel” (26%)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Duży udział sekcji: </a:t>
            </a:r>
            <a:b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„Nauka” (11%)</a:t>
            </a:r>
            <a:endParaRPr lang="pl-PL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59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725" y="248478"/>
            <a:ext cx="8165376" cy="827847"/>
          </a:xfrm>
        </p:spPr>
        <p:txBody>
          <a:bodyPr>
            <a:normAutofit fontScale="90000"/>
          </a:bodyPr>
          <a:lstStyle/>
          <a:p>
            <a:r>
              <a:rPr lang="pl-PL" sz="2200" b="1" dirty="0">
                <a:solidFill>
                  <a:srgbClr val="001D77"/>
                </a:solidFill>
                <a:latin typeface="Fira Sans" panose="020B0503050000020004" pitchFamily="34" charset="0"/>
              </a:rPr>
              <a:t/>
            </a:r>
            <a:br>
              <a:rPr lang="pl-PL" sz="2200" b="1" dirty="0">
                <a:solidFill>
                  <a:srgbClr val="001D77"/>
                </a:solidFill>
                <a:latin typeface="Fira Sans" panose="020B0503050000020004" pitchFamily="34" charset="0"/>
              </a:rPr>
            </a:br>
            <a:r>
              <a:rPr lang="pl-PL" sz="24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Typologia gmin pod względem zmian w poziomie przedsiębiorczości – Typy </a:t>
            </a:r>
            <a:r>
              <a:rPr lang="pl-PL" sz="2400" b="1" dirty="0" err="1" smtClean="0">
                <a:solidFill>
                  <a:srgbClr val="001D77"/>
                </a:solidFill>
                <a:latin typeface="Fira Sans" panose="020B0503050000020004" pitchFamily="34" charset="0"/>
              </a:rPr>
              <a:t>Webba</a:t>
            </a:r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 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06E11040-B5AB-4DB3-94B6-04E43DEFE183}" type="slidenum">
              <a:rPr lang="pl-PL" sz="1200" b="1" dirty="0">
                <a:latin typeface="Fira Sans" panose="020B0503050000020004" pitchFamily="34" charset="0"/>
              </a:rPr>
              <a:t>9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5540853" y="1613115"/>
            <a:ext cx="3356096" cy="2055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69% gmin z typem progresywnym lub progresywnym przejściowym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Dominacja typów B i 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 Siedlcach typ H</a:t>
            </a:r>
          </a:p>
          <a:p>
            <a:endParaRPr lang="pl-PL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94" y="1273075"/>
            <a:ext cx="4745806" cy="5004668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598" y="1134423"/>
            <a:ext cx="2857168" cy="2943868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569" y="4046772"/>
            <a:ext cx="2256663" cy="198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1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725" y="323850"/>
            <a:ext cx="8165376" cy="752475"/>
          </a:xfrm>
        </p:spPr>
        <p:txBody>
          <a:bodyPr>
            <a:normAutofit/>
          </a:bodyPr>
          <a:lstStyle/>
          <a:p>
            <a:r>
              <a:rPr lang="pl-PL" sz="24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Zaludnianie i wyludnianie się gmin – Typy </a:t>
            </a:r>
            <a:r>
              <a:rPr lang="pl-PL" sz="2400" b="1" dirty="0" err="1" smtClean="0">
                <a:solidFill>
                  <a:srgbClr val="001D77"/>
                </a:solidFill>
                <a:latin typeface="Fira Sans" panose="020B0503050000020004" pitchFamily="34" charset="0"/>
              </a:rPr>
              <a:t>Webba</a:t>
            </a:r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 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F2992AE4-1082-4973-875F-18F53FC66CF7}" type="slidenum">
              <a:rPr lang="pl-PL" sz="1200" b="1" dirty="0">
                <a:latin typeface="Fira Sans" panose="020B0503050000020004" pitchFamily="34" charset="0"/>
              </a:rPr>
              <a:t>10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sp>
        <p:nvSpPr>
          <p:cNvPr id="8" name="Symbol zastępczy zawartości 2"/>
          <p:cNvSpPr txBox="1">
            <a:spLocks/>
          </p:cNvSpPr>
          <p:nvPr/>
        </p:nvSpPr>
        <p:spPr>
          <a:xfrm>
            <a:off x="407125" y="1323975"/>
            <a:ext cx="8307976" cy="49053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endParaRPr lang="pl-PL" sz="20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362" y="4029767"/>
            <a:ext cx="2257200" cy="1991647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07" y="1199815"/>
            <a:ext cx="4706112" cy="4821599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207" y="1238997"/>
            <a:ext cx="2878355" cy="279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97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725" y="32385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>
                <a:solidFill>
                  <a:srgbClr val="001D77"/>
                </a:solidFill>
                <a:latin typeface="Fira Sans" panose="020B0503050000020004" pitchFamily="34" charset="0"/>
              </a:rPr>
              <a:t/>
            </a:r>
            <a:br>
              <a:rPr lang="pl-PL" sz="2200" b="1" dirty="0">
                <a:solidFill>
                  <a:srgbClr val="001D77"/>
                </a:solidFill>
                <a:latin typeface="Fira Sans" panose="020B0503050000020004" pitchFamily="34" charset="0"/>
              </a:rPr>
            </a:br>
            <a:r>
              <a:rPr lang="pl-PL" sz="24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Korelacje - napływ</a:t>
            </a:r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 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E0D4C79A-38E9-47BF-91E4-256C5023E771}" type="slidenum">
              <a:rPr lang="pl-PL" sz="1200" b="1" smtClean="0">
                <a:latin typeface="Fira Sans" panose="020B0503050000020004" pitchFamily="34" charset="0"/>
              </a:rPr>
              <a:t>11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5" y="1720568"/>
            <a:ext cx="4328547" cy="3450189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961" y="1722468"/>
            <a:ext cx="4327200" cy="3478730"/>
          </a:xfrm>
          <a:prstGeom prst="rect">
            <a:avLst/>
          </a:prstGeom>
        </p:spPr>
      </p:pic>
      <p:sp>
        <p:nvSpPr>
          <p:cNvPr id="11" name="pole tekstowe 10"/>
          <p:cNvSpPr txBox="1"/>
          <p:nvPr/>
        </p:nvSpPr>
        <p:spPr>
          <a:xfrm>
            <a:off x="1057198" y="5459649"/>
            <a:ext cx="3098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współczynnik korelacji: 0,89</a:t>
            </a:r>
            <a:endParaRPr lang="pl-PL" sz="16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5775847" y="5459649"/>
            <a:ext cx="3098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współczynnik korelacji: 0,73</a:t>
            </a:r>
            <a:endParaRPr lang="pl-PL" sz="16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79348" y="1243346"/>
            <a:ext cx="4254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Przedsiębiorstwa ogółem	</a:t>
            </a:r>
            <a:endParaRPr lang="pl-PL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867198" y="1222792"/>
            <a:ext cx="4254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Przedsiębiorstwa bez os. fizycznych</a:t>
            </a:r>
            <a:endParaRPr lang="pl-PL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98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4725" y="32385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>
                <a:solidFill>
                  <a:srgbClr val="001D77"/>
                </a:solidFill>
                <a:latin typeface="Fira Sans" panose="020B0503050000020004" pitchFamily="34" charset="0"/>
              </a:rPr>
              <a:t/>
            </a:r>
            <a:br>
              <a:rPr lang="pl-PL" sz="2200" b="1" dirty="0">
                <a:solidFill>
                  <a:srgbClr val="001D77"/>
                </a:solidFill>
                <a:latin typeface="Fira Sans" panose="020B0503050000020004" pitchFamily="34" charset="0"/>
              </a:rPr>
            </a:br>
            <a:r>
              <a:rPr lang="pl-PL" sz="24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Korelacje - odpływ</a:t>
            </a:r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 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04EEBEDA-A84E-48F5-A78C-C69F757012EC}" type="slidenum">
              <a:rPr lang="pl-PL" sz="1200" b="1" smtClean="0">
                <a:latin typeface="Fira Sans" panose="020B0503050000020004" pitchFamily="34" charset="0"/>
              </a:rPr>
              <a:t>12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" y="1720800"/>
            <a:ext cx="4312757" cy="344880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400" y="1724400"/>
            <a:ext cx="4327200" cy="3461759"/>
          </a:xfrm>
          <a:prstGeom prst="rect">
            <a:avLst/>
          </a:prstGeom>
        </p:spPr>
      </p:pic>
      <p:sp>
        <p:nvSpPr>
          <p:cNvPr id="8" name="pole tekstowe 7"/>
          <p:cNvSpPr txBox="1"/>
          <p:nvPr/>
        </p:nvSpPr>
        <p:spPr>
          <a:xfrm>
            <a:off x="1079500" y="5381592"/>
            <a:ext cx="3098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współczynnik korelacji: 0,81</a:t>
            </a:r>
            <a:endParaRPr lang="pl-PL" sz="16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551191" y="5368643"/>
            <a:ext cx="3098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współczynnik korelacji: 0,67</a:t>
            </a:r>
            <a:endParaRPr lang="pl-PL" sz="16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01650" y="1259726"/>
            <a:ext cx="4254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Przedsiębiorstwa ogółem	</a:t>
            </a:r>
            <a:endParaRPr lang="pl-PL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4889500" y="1289747"/>
            <a:ext cx="4254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Przedsiębiorstwa bez os. fizycznych</a:t>
            </a:r>
            <a:endParaRPr lang="pl-PL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24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87" y="1292479"/>
            <a:ext cx="4876406" cy="5151867"/>
          </a:xfrm>
          <a:prstGeom prst="rect">
            <a:avLst/>
          </a:prstGeom>
        </p:spPr>
      </p:pic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8F3BB626-B968-4106-9FB8-DA9D9AA0111E}" type="slidenum">
              <a:rPr lang="pl-PL" sz="1200" b="1" dirty="0">
                <a:latin typeface="Fira Sans" panose="020B0503050000020004" pitchFamily="34" charset="0"/>
              </a:rPr>
              <a:t>13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254725" y="248478"/>
            <a:ext cx="8165376" cy="827847"/>
          </a:xfrm>
        </p:spPr>
        <p:txBody>
          <a:bodyPr>
            <a:normAutofit fontScale="90000"/>
          </a:bodyPr>
          <a:lstStyle/>
          <a:p>
            <a:r>
              <a:rPr lang="pl-PL" sz="2200" b="1" dirty="0">
                <a:solidFill>
                  <a:srgbClr val="001D77"/>
                </a:solidFill>
                <a:latin typeface="Fira Sans" panose="020B0503050000020004" pitchFamily="34" charset="0"/>
              </a:rPr>
              <a:t/>
            </a:r>
            <a:br>
              <a:rPr lang="pl-PL" sz="2200" b="1" dirty="0">
                <a:solidFill>
                  <a:srgbClr val="001D77"/>
                </a:solidFill>
                <a:latin typeface="Fira Sans" panose="020B0503050000020004" pitchFamily="34" charset="0"/>
              </a:rPr>
            </a:br>
            <a:r>
              <a:rPr lang="pl-PL" sz="24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Typologia gmin pod względem zmian w poziomie rozwoju przedsiębiorczości – Typy </a:t>
            </a:r>
            <a:r>
              <a:rPr lang="pl-PL" sz="2400" b="1" dirty="0" err="1" smtClean="0">
                <a:solidFill>
                  <a:srgbClr val="001D77"/>
                </a:solidFill>
                <a:latin typeface="Fira Sans" panose="020B0503050000020004" pitchFamily="34" charset="0"/>
              </a:rPr>
              <a:t>Webba</a:t>
            </a:r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 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648" y="4103259"/>
            <a:ext cx="2256118" cy="1987200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981" y="1251503"/>
            <a:ext cx="2822395" cy="2851756"/>
          </a:xfrm>
          <a:prstGeom prst="rect">
            <a:avLst/>
          </a:prstGeom>
        </p:spPr>
      </p:pic>
      <p:sp>
        <p:nvSpPr>
          <p:cNvPr id="11" name="Tytuł 1"/>
          <p:cNvSpPr txBox="1">
            <a:spLocks/>
          </p:cNvSpPr>
          <p:nvPr/>
        </p:nvSpPr>
        <p:spPr>
          <a:xfrm>
            <a:off x="4026384" y="1174277"/>
            <a:ext cx="2319509" cy="8278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1200" dirty="0" smtClean="0">
                <a:latin typeface="Fira Sans" panose="020B0503050000020004" pitchFamily="34" charset="0"/>
              </a:rPr>
              <a:t>Bez osób fizycznych prowadzących działalność gospodarczą</a:t>
            </a:r>
            <a:endParaRPr lang="pl-PL" sz="1200" dirty="0">
              <a:latin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41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6025" y="21184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Napływ ludności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C107BF4E-12FB-40A3-BA26-F08D3DA06475}" type="slidenum">
              <a:rPr lang="pl-PL" sz="1200" b="1" dirty="0">
                <a:latin typeface="Fira Sans" panose="020B0503050000020004" pitchFamily="34" charset="0"/>
              </a:rPr>
              <a:t>14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899829" rIns="91440" bIns="89982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5330471" y="871299"/>
            <a:ext cx="2857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Ludność napływająca do Siedlec </a:t>
            </a:r>
            <a:b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z gmin podregionu siedleckiego</a:t>
            </a:r>
            <a:endParaRPr lang="pl-PL" sz="1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961" y="1377097"/>
            <a:ext cx="3560411" cy="3461616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405" y="5278937"/>
            <a:ext cx="2254566" cy="998805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253" y="1422545"/>
            <a:ext cx="3551918" cy="3497578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442" y="5148238"/>
            <a:ext cx="2467106" cy="1260204"/>
          </a:xfrm>
          <a:prstGeom prst="rect">
            <a:avLst/>
          </a:prstGeom>
        </p:spPr>
      </p:pic>
      <p:sp>
        <p:nvSpPr>
          <p:cNvPr id="15" name="pole tekstowe 14"/>
          <p:cNvSpPr txBox="1"/>
          <p:nvPr/>
        </p:nvSpPr>
        <p:spPr>
          <a:xfrm>
            <a:off x="1156245" y="915431"/>
            <a:ext cx="28575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Kierunki napływu ludności do Siedlec</a:t>
            </a:r>
            <a:endParaRPr lang="pl-PL" sz="1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6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6025" y="21184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Napływ przedsiębiorstw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48F95423-0B37-42ED-9569-D71EAAD28876}" type="slidenum">
              <a:rPr lang="pl-PL" sz="1200" b="1" dirty="0">
                <a:latin typeface="Fira Sans" panose="020B0503050000020004" pitchFamily="34" charset="0"/>
              </a:rPr>
              <a:t>15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899829" rIns="91440" bIns="89982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516266" y="864137"/>
            <a:ext cx="2857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Firmy napływające do Siedlec z gmin podregionu siedleckiego </a:t>
            </a:r>
            <a:endParaRPr lang="pl-PL" sz="1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834" y="1512654"/>
            <a:ext cx="3449136" cy="3278351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537" y="5288919"/>
            <a:ext cx="2156623" cy="746523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563" y="1547369"/>
            <a:ext cx="3448812" cy="3327624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42" y="4946266"/>
            <a:ext cx="2467106" cy="1260204"/>
          </a:xfrm>
          <a:prstGeom prst="rect">
            <a:avLst/>
          </a:prstGeom>
        </p:spPr>
      </p:pic>
      <p:sp>
        <p:nvSpPr>
          <p:cNvPr id="15" name="pole tekstowe 14"/>
          <p:cNvSpPr txBox="1"/>
          <p:nvPr/>
        </p:nvSpPr>
        <p:spPr>
          <a:xfrm>
            <a:off x="994245" y="936951"/>
            <a:ext cx="2857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Kierunki napływu przedsiębiorstw do Siedlec</a:t>
            </a:r>
            <a:endParaRPr lang="pl-PL" sz="1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91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6025" y="21184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Napływ przedsiębiorstw (bez os. fizycznych prowadzących działalność gospodarczą)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357DCE9E-A912-4714-A392-0AA086333434}" type="slidenum">
              <a:rPr lang="pl-PL" sz="1200" b="1">
                <a:latin typeface="Fira Sans" panose="020B0503050000020004" pitchFamily="34" charset="0"/>
              </a:rPr>
              <a:t>16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899829" rIns="91440" bIns="89982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555" y="5017539"/>
            <a:ext cx="2467106" cy="1260204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689671" y="2334507"/>
            <a:ext cx="35258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Bez uwzględnienia osób fizycznych prowadzących działalność gospodarczą, przeważającym kierunkiem napływu firm do Siedlec są gminy z innych województw.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1145540" y="1192240"/>
            <a:ext cx="2677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Kierunki napływu przedsiębiorstw do Siedlec</a:t>
            </a:r>
            <a:endParaRPr lang="pl-PL" sz="1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49" y="1717405"/>
            <a:ext cx="3430689" cy="3128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57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6025" y="21184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Odpływ ludności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DD3D7212-A8DB-4AC9-8AB4-B5D0933287E0}" type="slidenum">
              <a:rPr lang="pl-PL" sz="1200" b="1">
                <a:latin typeface="Fira Sans" panose="020B0503050000020004" pitchFamily="34" charset="0"/>
              </a:rPr>
              <a:t>17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899829" rIns="91440" bIns="89982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239150" y="939668"/>
            <a:ext cx="2857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Ludność odpływająca z Siedlec </a:t>
            </a:r>
            <a:b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do gmin podregionu siedleckiego </a:t>
            </a:r>
            <a:endParaRPr lang="pl-PL" sz="1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466" y="1628984"/>
            <a:ext cx="3283200" cy="3240515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963" y="5009261"/>
            <a:ext cx="2090687" cy="922813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055" y="4869499"/>
            <a:ext cx="2467106" cy="1260204"/>
          </a:xfrm>
          <a:prstGeom prst="rect">
            <a:avLst/>
          </a:prstGeom>
        </p:spPr>
      </p:pic>
      <p:sp>
        <p:nvSpPr>
          <p:cNvPr id="15" name="pole tekstowe 14"/>
          <p:cNvSpPr txBox="1"/>
          <p:nvPr/>
        </p:nvSpPr>
        <p:spPr>
          <a:xfrm>
            <a:off x="1282055" y="1027815"/>
            <a:ext cx="28575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Kierunki odpływu ludności z Siedlec</a:t>
            </a:r>
            <a:endParaRPr lang="pl-PL" sz="1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13" y="1620854"/>
            <a:ext cx="3551790" cy="3037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332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6025" y="21184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Odpływ przedsiębiorstw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DF34235A-A3B2-4DEE-A2C0-D680AC365A3F}" type="slidenum">
              <a:rPr lang="pl-PL" sz="1200" b="1">
                <a:latin typeface="Fira Sans" panose="020B0503050000020004" pitchFamily="34" charset="0"/>
              </a:rPr>
              <a:t>18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899829" rIns="91440" bIns="89982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613749" y="1084290"/>
            <a:ext cx="2857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Firmy odpływające z Siedlec do gmin podregionu siedleckiego</a:t>
            </a:r>
            <a:endParaRPr lang="pl-PL" sz="1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520" y="1767897"/>
            <a:ext cx="3346471" cy="3203489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5140527"/>
            <a:ext cx="1989150" cy="689815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114" y="5140527"/>
            <a:ext cx="2467106" cy="126020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45" y="1794201"/>
            <a:ext cx="3172968" cy="3116617"/>
          </a:xfrm>
          <a:prstGeom prst="rect">
            <a:avLst/>
          </a:prstGeom>
        </p:spPr>
      </p:pic>
      <p:sp>
        <p:nvSpPr>
          <p:cNvPr id="15" name="pole tekstowe 14"/>
          <p:cNvSpPr txBox="1"/>
          <p:nvPr/>
        </p:nvSpPr>
        <p:spPr>
          <a:xfrm>
            <a:off x="1174725" y="1153141"/>
            <a:ext cx="2857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Kierunki odpływu przedsiębiorstw </a:t>
            </a:r>
            <a:b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z Siedlec</a:t>
            </a:r>
            <a:endParaRPr lang="pl-PL" sz="1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87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6025" y="21184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Odpływ przedsiębiorstw (bez os. fizycznych prowadzących działalność gospodarczą)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D4D9382E-8F7A-443F-BFDC-09D1884985BC}" type="slidenum">
              <a:rPr lang="pl-PL" sz="1200" b="1">
                <a:latin typeface="Fira Sans" panose="020B0503050000020004" pitchFamily="34" charset="0"/>
              </a:rPr>
              <a:t>19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899829" rIns="91440" bIns="89982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633901" y="995583"/>
            <a:ext cx="2857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Firmy odpływające z Siedlec do gmin podregionu siedleckiego</a:t>
            </a:r>
            <a:endParaRPr lang="pl-PL" sz="1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47" y="4699275"/>
            <a:ext cx="2467106" cy="126020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3" y="1625891"/>
            <a:ext cx="3420336" cy="296134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531" y="1487367"/>
            <a:ext cx="3305692" cy="3174979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599" y="4820219"/>
            <a:ext cx="2113788" cy="730358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559763" y="1132752"/>
            <a:ext cx="2857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Kierunki odpływu przedsiębiorstw </a:t>
            </a:r>
            <a:b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z Siedlec</a:t>
            </a:r>
            <a:endParaRPr lang="pl-PL" sz="1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3589514" y="2382358"/>
            <a:ext cx="24101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Bez uwzględnienia osób fizycznych prowadzących działalność gospodarczą, najwięcej firm z Siedlec odpłynęło do Warszawy oraz gmin z sąsiedniego powiatu.</a:t>
            </a:r>
          </a:p>
        </p:txBody>
      </p:sp>
    </p:spTree>
    <p:extLst>
      <p:ext uri="{BB962C8B-B14F-4D97-AF65-F5344CB8AC3E}">
        <p14:creationId xmlns:p14="http://schemas.microsoft.com/office/powerpoint/2010/main" val="265552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6025" y="21184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Wiek przedsiębiorstw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4E36F510-417B-428A-AFC6-8B27641CBAE1}" type="slidenum">
              <a:rPr lang="pl-PL" sz="1200" b="1">
                <a:latin typeface="Fira Sans" panose="020B0503050000020004" pitchFamily="34" charset="0"/>
              </a:rPr>
              <a:t>20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899829" rIns="91440" bIns="89982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6" name="Grupa 15"/>
          <p:cNvGrpSpPr/>
          <p:nvPr/>
        </p:nvGrpSpPr>
        <p:grpSpPr>
          <a:xfrm>
            <a:off x="1053774" y="894272"/>
            <a:ext cx="6512719" cy="2770586"/>
            <a:chOff x="1053774" y="894272"/>
            <a:chExt cx="6512719" cy="2770586"/>
          </a:xfrm>
        </p:grpSpPr>
        <p:grpSp>
          <p:nvGrpSpPr>
            <p:cNvPr id="5" name="Grupa 4"/>
            <p:cNvGrpSpPr/>
            <p:nvPr/>
          </p:nvGrpSpPr>
          <p:grpSpPr>
            <a:xfrm>
              <a:off x="1053774" y="894272"/>
              <a:ext cx="6512719" cy="2770586"/>
              <a:chOff x="1053774" y="894272"/>
              <a:chExt cx="6512719" cy="2770586"/>
            </a:xfrm>
          </p:grpSpPr>
          <p:graphicFrame>
            <p:nvGraphicFramePr>
              <p:cNvPr id="11" name="Wykres 10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675385967"/>
                  </p:ext>
                </p:extLst>
              </p:nvPr>
            </p:nvGraphicFramePr>
            <p:xfrm>
              <a:off x="1053774" y="894272"/>
              <a:ext cx="6512719" cy="27705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3" name="Prostokąt 2"/>
              <p:cNvSpPr/>
              <p:nvPr/>
            </p:nvSpPr>
            <p:spPr>
              <a:xfrm>
                <a:off x="1687398" y="3176833"/>
                <a:ext cx="160256" cy="1319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</p:grpSp>
        <p:sp>
          <p:nvSpPr>
            <p:cNvPr id="8" name="pole tekstowe 7"/>
            <p:cNvSpPr txBox="1"/>
            <p:nvPr/>
          </p:nvSpPr>
          <p:spPr>
            <a:xfrm>
              <a:off x="1444001" y="3153097"/>
              <a:ext cx="5245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l-PL" sz="800" dirty="0" smtClean="0">
                  <a:latin typeface="Fira Sans" panose="020B0503050000020004" pitchFamily="34" charset="0"/>
                </a:rPr>
                <a:t>poniżej</a:t>
              </a:r>
              <a:br>
                <a:rPr lang="pl-PL" sz="800" dirty="0" smtClean="0">
                  <a:latin typeface="Fira Sans" panose="020B0503050000020004" pitchFamily="34" charset="0"/>
                </a:rPr>
              </a:br>
              <a:r>
                <a:rPr lang="pl-PL" sz="800" dirty="0" smtClean="0">
                  <a:latin typeface="Fira Sans" panose="020B0503050000020004" pitchFamily="34" charset="0"/>
                </a:rPr>
                <a:t>1 roku</a:t>
              </a:r>
              <a:endParaRPr lang="pl-PL" sz="800" dirty="0">
                <a:latin typeface="Fira Sans" panose="020B0503050000020004" pitchFamily="34" charset="0"/>
              </a:endParaRPr>
            </a:p>
          </p:txBody>
        </p:sp>
      </p:grpSp>
      <p:grpSp>
        <p:nvGrpSpPr>
          <p:cNvPr id="15" name="Grupa 14"/>
          <p:cNvGrpSpPr/>
          <p:nvPr/>
        </p:nvGrpSpPr>
        <p:grpSpPr>
          <a:xfrm>
            <a:off x="1152353" y="3822558"/>
            <a:ext cx="6414813" cy="2608722"/>
            <a:chOff x="1152353" y="3822558"/>
            <a:chExt cx="6414813" cy="2608722"/>
          </a:xfrm>
        </p:grpSpPr>
        <p:grpSp>
          <p:nvGrpSpPr>
            <p:cNvPr id="10" name="Grupa 9"/>
            <p:cNvGrpSpPr/>
            <p:nvPr/>
          </p:nvGrpSpPr>
          <p:grpSpPr>
            <a:xfrm>
              <a:off x="1152353" y="3822558"/>
              <a:ext cx="6414813" cy="2608722"/>
              <a:chOff x="1152353" y="3822558"/>
              <a:chExt cx="6414813" cy="2608722"/>
            </a:xfrm>
          </p:grpSpPr>
          <p:graphicFrame>
            <p:nvGraphicFramePr>
              <p:cNvPr id="13" name="Wykres 12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401340223"/>
                  </p:ext>
                </p:extLst>
              </p:nvPr>
            </p:nvGraphicFramePr>
            <p:xfrm>
              <a:off x="1152353" y="3822558"/>
              <a:ext cx="6414813" cy="2608722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9" name="Prostokąt 8"/>
              <p:cNvSpPr/>
              <p:nvPr/>
            </p:nvSpPr>
            <p:spPr>
              <a:xfrm>
                <a:off x="1767526" y="5957740"/>
                <a:ext cx="200978" cy="1319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l-PL"/>
              </a:p>
            </p:txBody>
          </p:sp>
        </p:grpSp>
        <p:sp>
          <p:nvSpPr>
            <p:cNvPr id="14" name="pole tekstowe 13"/>
            <p:cNvSpPr txBox="1"/>
            <p:nvPr/>
          </p:nvSpPr>
          <p:spPr>
            <a:xfrm>
              <a:off x="1539966" y="5922358"/>
              <a:ext cx="5245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l-PL" sz="800" dirty="0" smtClean="0">
                  <a:latin typeface="Fira Sans" panose="020B0503050000020004" pitchFamily="34" charset="0"/>
                </a:rPr>
                <a:t>poniżej</a:t>
              </a:r>
              <a:br>
                <a:rPr lang="pl-PL" sz="800" dirty="0" smtClean="0">
                  <a:latin typeface="Fira Sans" panose="020B0503050000020004" pitchFamily="34" charset="0"/>
                </a:rPr>
              </a:br>
              <a:r>
                <a:rPr lang="pl-PL" sz="800" dirty="0" smtClean="0">
                  <a:latin typeface="Fira Sans" panose="020B0503050000020004" pitchFamily="34" charset="0"/>
                </a:rPr>
                <a:t>1 roku</a:t>
              </a:r>
              <a:endParaRPr lang="pl-PL" sz="800" dirty="0">
                <a:latin typeface="Fira Sans" panose="020B05030500000200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11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6F8F5635-B267-4114-89E0-54E0D4B92854}" type="slidenum">
              <a:rPr lang="pl-PL" sz="1200" b="1" smtClean="0">
                <a:latin typeface="Fira Sans" panose="020B0503050000020004" pitchFamily="34" charset="0"/>
              </a:rPr>
              <a:t>21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899829" rIns="91440" bIns="89982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6025" y="21184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Charakterystyka przedsiębiorstw - Napływ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graphicFrame>
        <p:nvGraphicFramePr>
          <p:cNvPr id="15" name="Wykres 14"/>
          <p:cNvGraphicFramePr>
            <a:graphicFrameLocks/>
          </p:cNvGraphicFramePr>
          <p:nvPr>
            <p:extLst/>
          </p:nvPr>
        </p:nvGraphicFramePr>
        <p:xfrm>
          <a:off x="469435" y="991455"/>
          <a:ext cx="3826542" cy="51096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6" name="Wykres 15"/>
          <p:cNvGraphicFramePr>
            <a:graphicFrameLocks/>
          </p:cNvGraphicFramePr>
          <p:nvPr>
            <p:extLst/>
          </p:nvPr>
        </p:nvGraphicFramePr>
        <p:xfrm>
          <a:off x="4589993" y="1940810"/>
          <a:ext cx="4338455" cy="3157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38370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7EC3688A-BFCB-4BA0-A660-435C5FFFE741}" type="slidenum">
              <a:rPr lang="pl-PL" sz="1200" b="1" smtClean="0">
                <a:latin typeface="Fira Sans" panose="020B0503050000020004" pitchFamily="34" charset="0"/>
              </a:rPr>
              <a:t>22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899829" rIns="91440" bIns="89982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6025" y="21184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Charakterystyka przedsiębiorstw - Odpływ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graphicFrame>
        <p:nvGraphicFramePr>
          <p:cNvPr id="16" name="Wykres 15"/>
          <p:cNvGraphicFramePr>
            <a:graphicFrameLocks/>
          </p:cNvGraphicFramePr>
          <p:nvPr>
            <p:extLst/>
          </p:nvPr>
        </p:nvGraphicFramePr>
        <p:xfrm>
          <a:off x="517359" y="964315"/>
          <a:ext cx="3669632" cy="504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Wykres 16"/>
          <p:cNvGraphicFramePr>
            <a:graphicFrameLocks/>
          </p:cNvGraphicFramePr>
          <p:nvPr>
            <p:extLst/>
          </p:nvPr>
        </p:nvGraphicFramePr>
        <p:xfrm>
          <a:off x="4324949" y="1961147"/>
          <a:ext cx="4662640" cy="2896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7518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77743"/>
            <a:ext cx="1345554" cy="576000"/>
          </a:xfrm>
          <a:prstGeom prst="rect">
            <a:avLst/>
          </a:prstGeom>
        </p:spPr>
      </p:pic>
      <p:sp>
        <p:nvSpPr>
          <p:cNvPr id="6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18E28157-7D26-4609-8EEA-53F2B4CB384D}" type="slidenum">
              <a:rPr lang="pl-PL" sz="1200" b="1">
                <a:latin typeface="Fira Sans" panose="020B0503050000020004" pitchFamily="34" charset="0"/>
              </a:rPr>
              <a:t>23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759221" y="6444346"/>
            <a:ext cx="1614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200" dirty="0" smtClean="0">
                <a:latin typeface="Fira Sans" panose="020B0503050000020004" pitchFamily="34" charset="0"/>
              </a:rPr>
              <a:t>warszawa.stat.gov.pl</a:t>
            </a:r>
            <a:endParaRPr lang="pl-PL" sz="1200" dirty="0">
              <a:latin typeface="Fira Sans" panose="020B0503050000020004" pitchFamily="3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899829" rIns="91440" bIns="899829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  <a:t/>
            </a:r>
            <a:br>
              <a:rPr kumimoji="0" lang="pl-PL" altLang="pl-PL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Myriad Pro" panose="020B0503030403020204" pitchFamily="34" charset="0"/>
                <a:cs typeface="Times New Roman" panose="02020603050405020304" pitchFamily="18" charset="0"/>
              </a:rPr>
            </a:b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6025" y="211840"/>
            <a:ext cx="8165376" cy="752475"/>
          </a:xfrm>
        </p:spPr>
        <p:txBody>
          <a:bodyPr>
            <a:normAutofit/>
          </a:bodyPr>
          <a:lstStyle/>
          <a:p>
            <a:r>
              <a:rPr lang="pl-PL" sz="2200" b="1" dirty="0" smtClean="0">
                <a:solidFill>
                  <a:srgbClr val="001D77"/>
                </a:solidFill>
                <a:latin typeface="Fira Sans" panose="020B0503050000020004" pitchFamily="34" charset="0"/>
              </a:rPr>
              <a:t>Podsumowanie</a:t>
            </a:r>
            <a:endParaRPr lang="pl-PL" sz="2200" b="1" dirty="0">
              <a:solidFill>
                <a:srgbClr val="001D77"/>
              </a:solidFill>
              <a:latin typeface="Fira Sans" panose="020B05030500000200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467052" y="1418730"/>
            <a:ext cx="8024349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 Siedlcach w latach 2014-2016, pomimo </a:t>
            </a:r>
            <a:r>
              <a:rPr lang="pl-PL" dirty="0">
                <a:latin typeface="Fira Sans" panose="020B0503050000020004" pitchFamily="34" charset="0"/>
                <a:ea typeface="Fira Sans" panose="020B0503050000020004" pitchFamily="34" charset="0"/>
              </a:rPr>
              <a:t>dodatniego bilansu firm, </a:t>
            </a: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przedsiębiorstw ubywało w wyniku ujemnego salda migracji.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dirty="0">
                <a:latin typeface="Fira Sans" panose="020B0503050000020004" pitchFamily="34" charset="0"/>
                <a:ea typeface="Fira Sans" panose="020B0503050000020004" pitchFamily="34" charset="0"/>
              </a:rPr>
              <a:t>Dominowały przepływy firm pomiędzy Siedlcami a </a:t>
            </a: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gminami powiatu siedleckiego.</a:t>
            </a:r>
            <a:endParaRPr lang="pl-PL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Najwięcej migracji wystąpiło wśród przedsiębiorstw prowadzących działalność związaną z „Handlem”.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dirty="0" smtClean="0">
                <a:latin typeface="Fira Sans" panose="020B0503050000020004" pitchFamily="34" charset="0"/>
                <a:ea typeface="Fira Sans" panose="020B0503050000020004" pitchFamily="34" charset="0"/>
              </a:rPr>
              <a:t>Najczęściej migrowały przedsiębiorstwa należące do kategorii wieku poniżej 5 lat.</a:t>
            </a:r>
          </a:p>
        </p:txBody>
      </p:sp>
    </p:spTree>
    <p:extLst>
      <p:ext uri="{BB962C8B-B14F-4D97-AF65-F5344CB8AC3E}">
        <p14:creationId xmlns:p14="http://schemas.microsoft.com/office/powerpoint/2010/main" val="131982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21"/>
            <a:ext cx="1611087" cy="689669"/>
          </a:xfrm>
          <a:prstGeom prst="rect">
            <a:avLst/>
          </a:prstGeom>
        </p:spPr>
      </p:pic>
      <p:sp>
        <p:nvSpPr>
          <p:cNvPr id="8" name="Prostokąt zaokrąglony 9"/>
          <p:cNvSpPr/>
          <p:nvPr/>
        </p:nvSpPr>
        <p:spPr>
          <a:xfrm>
            <a:off x="8649991" y="6444346"/>
            <a:ext cx="493916" cy="252000"/>
          </a:xfrm>
          <a:custGeom>
            <a:avLst/>
            <a:gdLst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515348 w 618310"/>
              <a:gd name="connsiteY2" fmla="*/ 0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515348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618310 w 618310"/>
              <a:gd name="connsiteY3" fmla="*/ 102962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618310"/>
              <a:gd name="connsiteY0" fmla="*/ 102962 h 252000"/>
              <a:gd name="connsiteX1" fmla="*/ 102962 w 618310"/>
              <a:gd name="connsiteY1" fmla="*/ 0 h 252000"/>
              <a:gd name="connsiteX2" fmla="*/ 491535 w 618310"/>
              <a:gd name="connsiteY2" fmla="*/ 2382 h 252000"/>
              <a:gd name="connsiteX3" fmla="*/ 492104 w 618310"/>
              <a:gd name="connsiteY3" fmla="*/ 91055 h 252000"/>
              <a:gd name="connsiteX4" fmla="*/ 618310 w 618310"/>
              <a:gd name="connsiteY4" fmla="*/ 149038 h 252000"/>
              <a:gd name="connsiteX5" fmla="*/ 493916 w 618310"/>
              <a:gd name="connsiteY5" fmla="*/ 252000 h 252000"/>
              <a:gd name="connsiteX6" fmla="*/ 102962 w 618310"/>
              <a:gd name="connsiteY6" fmla="*/ 252000 h 252000"/>
              <a:gd name="connsiteX7" fmla="*/ 0 w 618310"/>
              <a:gd name="connsiteY7" fmla="*/ 149038 h 252000"/>
              <a:gd name="connsiteX8" fmla="*/ 0 w 618310"/>
              <a:gd name="connsiteY8" fmla="*/ 102962 h 252000"/>
              <a:gd name="connsiteX0" fmla="*/ 0 w 518145"/>
              <a:gd name="connsiteY0" fmla="*/ 102962 h 252000"/>
              <a:gd name="connsiteX1" fmla="*/ 102962 w 518145"/>
              <a:gd name="connsiteY1" fmla="*/ 0 h 252000"/>
              <a:gd name="connsiteX2" fmla="*/ 491535 w 518145"/>
              <a:gd name="connsiteY2" fmla="*/ 2382 h 252000"/>
              <a:gd name="connsiteX3" fmla="*/ 492104 w 518145"/>
              <a:gd name="connsiteY3" fmla="*/ 91055 h 252000"/>
              <a:gd name="connsiteX4" fmla="*/ 489722 w 518145"/>
              <a:gd name="connsiteY4" fmla="*/ 153800 h 252000"/>
              <a:gd name="connsiteX5" fmla="*/ 493916 w 518145"/>
              <a:gd name="connsiteY5" fmla="*/ 252000 h 252000"/>
              <a:gd name="connsiteX6" fmla="*/ 102962 w 518145"/>
              <a:gd name="connsiteY6" fmla="*/ 252000 h 252000"/>
              <a:gd name="connsiteX7" fmla="*/ 0 w 518145"/>
              <a:gd name="connsiteY7" fmla="*/ 149038 h 252000"/>
              <a:gd name="connsiteX8" fmla="*/ 0 w 518145"/>
              <a:gd name="connsiteY8" fmla="*/ 102962 h 252000"/>
              <a:gd name="connsiteX0" fmla="*/ 0 w 516956"/>
              <a:gd name="connsiteY0" fmla="*/ 102962 h 252000"/>
              <a:gd name="connsiteX1" fmla="*/ 102962 w 516956"/>
              <a:gd name="connsiteY1" fmla="*/ 0 h 252000"/>
              <a:gd name="connsiteX2" fmla="*/ 491535 w 516956"/>
              <a:gd name="connsiteY2" fmla="*/ 2382 h 252000"/>
              <a:gd name="connsiteX3" fmla="*/ 492104 w 516956"/>
              <a:gd name="connsiteY3" fmla="*/ 91055 h 252000"/>
              <a:gd name="connsiteX4" fmla="*/ 489722 w 516956"/>
              <a:gd name="connsiteY4" fmla="*/ 153800 h 252000"/>
              <a:gd name="connsiteX5" fmla="*/ 493916 w 516956"/>
              <a:gd name="connsiteY5" fmla="*/ 252000 h 252000"/>
              <a:gd name="connsiteX6" fmla="*/ 102962 w 516956"/>
              <a:gd name="connsiteY6" fmla="*/ 252000 h 252000"/>
              <a:gd name="connsiteX7" fmla="*/ 0 w 516956"/>
              <a:gd name="connsiteY7" fmla="*/ 149038 h 252000"/>
              <a:gd name="connsiteX8" fmla="*/ 0 w 516956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2104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199"/>
              <a:gd name="connsiteY0" fmla="*/ 102962 h 252000"/>
              <a:gd name="connsiteX1" fmla="*/ 102962 w 495199"/>
              <a:gd name="connsiteY1" fmla="*/ 0 h 252000"/>
              <a:gd name="connsiteX2" fmla="*/ 491535 w 495199"/>
              <a:gd name="connsiteY2" fmla="*/ 2382 h 252000"/>
              <a:gd name="connsiteX3" fmla="*/ 494486 w 495199"/>
              <a:gd name="connsiteY3" fmla="*/ 91055 h 252000"/>
              <a:gd name="connsiteX4" fmla="*/ 489722 w 495199"/>
              <a:gd name="connsiteY4" fmla="*/ 153800 h 252000"/>
              <a:gd name="connsiteX5" fmla="*/ 493916 w 495199"/>
              <a:gd name="connsiteY5" fmla="*/ 252000 h 252000"/>
              <a:gd name="connsiteX6" fmla="*/ 102962 w 495199"/>
              <a:gd name="connsiteY6" fmla="*/ 252000 h 252000"/>
              <a:gd name="connsiteX7" fmla="*/ 0 w 495199"/>
              <a:gd name="connsiteY7" fmla="*/ 149038 h 252000"/>
              <a:gd name="connsiteX8" fmla="*/ 0 w 495199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4486 w 495524"/>
              <a:gd name="connsiteY3" fmla="*/ 91055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52000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2640"/>
              <a:gd name="connsiteY0" fmla="*/ 102962 h 252000"/>
              <a:gd name="connsiteX1" fmla="*/ 102962 w 492640"/>
              <a:gd name="connsiteY1" fmla="*/ 0 h 252000"/>
              <a:gd name="connsiteX2" fmla="*/ 491535 w 492640"/>
              <a:gd name="connsiteY2" fmla="*/ 2382 h 252000"/>
              <a:gd name="connsiteX3" fmla="*/ 492105 w 492640"/>
              <a:gd name="connsiteY3" fmla="*/ 88674 h 252000"/>
              <a:gd name="connsiteX4" fmla="*/ 492104 w 492640"/>
              <a:gd name="connsiteY4" fmla="*/ 175232 h 252000"/>
              <a:gd name="connsiteX5" fmla="*/ 484391 w 492640"/>
              <a:gd name="connsiteY5" fmla="*/ 249618 h 252000"/>
              <a:gd name="connsiteX6" fmla="*/ 102962 w 492640"/>
              <a:gd name="connsiteY6" fmla="*/ 252000 h 252000"/>
              <a:gd name="connsiteX7" fmla="*/ 0 w 492640"/>
              <a:gd name="connsiteY7" fmla="*/ 149038 h 252000"/>
              <a:gd name="connsiteX8" fmla="*/ 0 w 492640"/>
              <a:gd name="connsiteY8" fmla="*/ 102962 h 252000"/>
              <a:gd name="connsiteX0" fmla="*/ 0 w 495524"/>
              <a:gd name="connsiteY0" fmla="*/ 102962 h 252000"/>
              <a:gd name="connsiteX1" fmla="*/ 102962 w 495524"/>
              <a:gd name="connsiteY1" fmla="*/ 0 h 252000"/>
              <a:gd name="connsiteX2" fmla="*/ 491535 w 495524"/>
              <a:gd name="connsiteY2" fmla="*/ 2382 h 252000"/>
              <a:gd name="connsiteX3" fmla="*/ 492105 w 495524"/>
              <a:gd name="connsiteY3" fmla="*/ 88674 h 252000"/>
              <a:gd name="connsiteX4" fmla="*/ 492104 w 495524"/>
              <a:gd name="connsiteY4" fmla="*/ 175232 h 252000"/>
              <a:gd name="connsiteX5" fmla="*/ 493916 w 495524"/>
              <a:gd name="connsiteY5" fmla="*/ 249618 h 252000"/>
              <a:gd name="connsiteX6" fmla="*/ 102962 w 495524"/>
              <a:gd name="connsiteY6" fmla="*/ 252000 h 252000"/>
              <a:gd name="connsiteX7" fmla="*/ 0 w 495524"/>
              <a:gd name="connsiteY7" fmla="*/ 149038 h 252000"/>
              <a:gd name="connsiteX8" fmla="*/ 0 w 495524"/>
              <a:gd name="connsiteY8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2105 w 493916"/>
              <a:gd name="connsiteY3" fmla="*/ 88674 h 252000"/>
              <a:gd name="connsiteX4" fmla="*/ 492104 w 493916"/>
              <a:gd name="connsiteY4" fmla="*/ 175232 h 252000"/>
              <a:gd name="connsiteX5" fmla="*/ 493916 w 493916"/>
              <a:gd name="connsiteY5" fmla="*/ 249618 h 252000"/>
              <a:gd name="connsiteX6" fmla="*/ 102962 w 493916"/>
              <a:gd name="connsiteY6" fmla="*/ 252000 h 252000"/>
              <a:gd name="connsiteX7" fmla="*/ 0 w 493916"/>
              <a:gd name="connsiteY7" fmla="*/ 149038 h 252000"/>
              <a:gd name="connsiteX8" fmla="*/ 0 w 49391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496866"/>
              <a:gd name="connsiteY0" fmla="*/ 102962 h 252000"/>
              <a:gd name="connsiteX1" fmla="*/ 102962 w 496866"/>
              <a:gd name="connsiteY1" fmla="*/ 0 h 252000"/>
              <a:gd name="connsiteX2" fmla="*/ 491535 w 496866"/>
              <a:gd name="connsiteY2" fmla="*/ 2382 h 252000"/>
              <a:gd name="connsiteX3" fmla="*/ 492105 w 496866"/>
              <a:gd name="connsiteY3" fmla="*/ 88674 h 252000"/>
              <a:gd name="connsiteX4" fmla="*/ 496866 w 496866"/>
              <a:gd name="connsiteY4" fmla="*/ 172851 h 252000"/>
              <a:gd name="connsiteX5" fmla="*/ 493916 w 496866"/>
              <a:gd name="connsiteY5" fmla="*/ 249618 h 252000"/>
              <a:gd name="connsiteX6" fmla="*/ 102962 w 496866"/>
              <a:gd name="connsiteY6" fmla="*/ 252000 h 252000"/>
              <a:gd name="connsiteX7" fmla="*/ 0 w 496866"/>
              <a:gd name="connsiteY7" fmla="*/ 149038 h 252000"/>
              <a:gd name="connsiteX8" fmla="*/ 0 w 496866"/>
              <a:gd name="connsiteY8" fmla="*/ 102962 h 252000"/>
              <a:gd name="connsiteX0" fmla="*/ 0 w 522365"/>
              <a:gd name="connsiteY0" fmla="*/ 102962 h 252000"/>
              <a:gd name="connsiteX1" fmla="*/ 102962 w 522365"/>
              <a:gd name="connsiteY1" fmla="*/ 0 h 252000"/>
              <a:gd name="connsiteX2" fmla="*/ 491535 w 522365"/>
              <a:gd name="connsiteY2" fmla="*/ 2382 h 252000"/>
              <a:gd name="connsiteX3" fmla="*/ 492105 w 522365"/>
              <a:gd name="connsiteY3" fmla="*/ 88674 h 252000"/>
              <a:gd name="connsiteX4" fmla="*/ 493916 w 522365"/>
              <a:gd name="connsiteY4" fmla="*/ 249618 h 252000"/>
              <a:gd name="connsiteX5" fmla="*/ 102962 w 522365"/>
              <a:gd name="connsiteY5" fmla="*/ 252000 h 252000"/>
              <a:gd name="connsiteX6" fmla="*/ 0 w 522365"/>
              <a:gd name="connsiteY6" fmla="*/ 149038 h 252000"/>
              <a:gd name="connsiteX7" fmla="*/ 0 w 522365"/>
              <a:gd name="connsiteY7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41459"/>
              <a:gd name="connsiteY0" fmla="*/ 102962 h 252000"/>
              <a:gd name="connsiteX1" fmla="*/ 102962 w 541459"/>
              <a:gd name="connsiteY1" fmla="*/ 0 h 252000"/>
              <a:gd name="connsiteX2" fmla="*/ 491535 w 541459"/>
              <a:gd name="connsiteY2" fmla="*/ 2382 h 252000"/>
              <a:gd name="connsiteX3" fmla="*/ 493916 w 541459"/>
              <a:gd name="connsiteY3" fmla="*/ 249618 h 252000"/>
              <a:gd name="connsiteX4" fmla="*/ 102962 w 541459"/>
              <a:gd name="connsiteY4" fmla="*/ 252000 h 252000"/>
              <a:gd name="connsiteX5" fmla="*/ 0 w 541459"/>
              <a:gd name="connsiteY5" fmla="*/ 149038 h 252000"/>
              <a:gd name="connsiteX6" fmla="*/ 0 w 541459"/>
              <a:gd name="connsiteY6" fmla="*/ 102962 h 252000"/>
              <a:gd name="connsiteX0" fmla="*/ 0 w 520688"/>
              <a:gd name="connsiteY0" fmla="*/ 102962 h 252000"/>
              <a:gd name="connsiteX1" fmla="*/ 102962 w 520688"/>
              <a:gd name="connsiteY1" fmla="*/ 0 h 252000"/>
              <a:gd name="connsiteX2" fmla="*/ 491535 w 520688"/>
              <a:gd name="connsiteY2" fmla="*/ 2382 h 252000"/>
              <a:gd name="connsiteX3" fmla="*/ 493916 w 520688"/>
              <a:gd name="connsiteY3" fmla="*/ 249618 h 252000"/>
              <a:gd name="connsiteX4" fmla="*/ 102962 w 520688"/>
              <a:gd name="connsiteY4" fmla="*/ 252000 h 252000"/>
              <a:gd name="connsiteX5" fmla="*/ 0 w 520688"/>
              <a:gd name="connsiteY5" fmla="*/ 149038 h 252000"/>
              <a:gd name="connsiteX6" fmla="*/ 0 w 520688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  <a:gd name="connsiteX0" fmla="*/ 0 w 493916"/>
              <a:gd name="connsiteY0" fmla="*/ 102962 h 252000"/>
              <a:gd name="connsiteX1" fmla="*/ 102962 w 493916"/>
              <a:gd name="connsiteY1" fmla="*/ 0 h 252000"/>
              <a:gd name="connsiteX2" fmla="*/ 491535 w 493916"/>
              <a:gd name="connsiteY2" fmla="*/ 2382 h 252000"/>
              <a:gd name="connsiteX3" fmla="*/ 493916 w 493916"/>
              <a:gd name="connsiteY3" fmla="*/ 249618 h 252000"/>
              <a:gd name="connsiteX4" fmla="*/ 102962 w 493916"/>
              <a:gd name="connsiteY4" fmla="*/ 252000 h 252000"/>
              <a:gd name="connsiteX5" fmla="*/ 0 w 493916"/>
              <a:gd name="connsiteY5" fmla="*/ 149038 h 252000"/>
              <a:gd name="connsiteX6" fmla="*/ 0 w 493916"/>
              <a:gd name="connsiteY6" fmla="*/ 102962 h 25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3916" h="252000">
                <a:moveTo>
                  <a:pt x="0" y="102962"/>
                </a:moveTo>
                <a:cubicBezTo>
                  <a:pt x="0" y="46098"/>
                  <a:pt x="46098" y="0"/>
                  <a:pt x="102962" y="0"/>
                </a:cubicBezTo>
                <a:lnTo>
                  <a:pt x="491535" y="2382"/>
                </a:lnTo>
                <a:cubicBezTo>
                  <a:pt x="492401" y="84466"/>
                  <a:pt x="492003" y="138959"/>
                  <a:pt x="493916" y="249618"/>
                </a:cubicBezTo>
                <a:lnTo>
                  <a:pt x="102962" y="252000"/>
                </a:lnTo>
                <a:cubicBezTo>
                  <a:pt x="46098" y="252000"/>
                  <a:pt x="0" y="205902"/>
                  <a:pt x="0" y="149038"/>
                </a:cubicBezTo>
                <a:lnTo>
                  <a:pt x="0" y="102962"/>
                </a:lnTo>
                <a:close/>
              </a:path>
            </a:pathLst>
          </a:custGeom>
          <a:solidFill>
            <a:srgbClr val="001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2B55F51A-5EB7-4696-9C6A-65CB8117C19B}" type="slidenum">
              <a:rPr lang="pl-PL" sz="1200" b="1">
                <a:latin typeface="Fira Sans" panose="020B0503050000020004" pitchFamily="34" charset="0"/>
              </a:rPr>
              <a:t>24</a:t>
            </a:fld>
            <a:endParaRPr lang="pl-PL" sz="1200" b="1" dirty="0">
              <a:latin typeface="Fira Sans" panose="020B0503050000020004" pitchFamily="34" charset="0"/>
            </a:endParaRPr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82508" y="4539530"/>
            <a:ext cx="7343503" cy="1168808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1800" b="1" dirty="0">
                <a:latin typeface="Fira Sans" panose="020B0503050000020004" pitchFamily="34" charset="0"/>
                <a:cs typeface="Arial" panose="020B0604020202020204" pitchFamily="34" charset="0"/>
              </a:rPr>
              <a:t>Marcin Kałuski</a:t>
            </a:r>
          </a:p>
          <a:p>
            <a:pPr algn="l"/>
            <a:r>
              <a:rPr lang="pl-PL" sz="1800" dirty="0">
                <a:latin typeface="Fira Sans" panose="020B0503050000020004" pitchFamily="34" charset="0"/>
                <a:cs typeface="Arial" panose="020B0604020202020204" pitchFamily="34" charset="0"/>
              </a:rPr>
              <a:t>Specjalista ds. kontaktów z mediami</a:t>
            </a:r>
          </a:p>
          <a:p>
            <a:pPr algn="l"/>
            <a:endParaRPr lang="pl-PL" sz="1800" dirty="0">
              <a:latin typeface="Fira Sans" panose="020B0503050000020004" pitchFamily="34" charset="0"/>
              <a:cs typeface="Arial" panose="020B0604020202020204" pitchFamily="34" charset="0"/>
            </a:endParaRPr>
          </a:p>
          <a:p>
            <a:pPr algn="l"/>
            <a:r>
              <a:rPr lang="pl-PL" sz="1800" dirty="0">
                <a:latin typeface="Fira Sans" panose="020B0503050000020004" pitchFamily="34" charset="0"/>
                <a:cs typeface="Arial" panose="020B0604020202020204" pitchFamily="34" charset="0"/>
              </a:rPr>
              <a:t>e-mail: M.Kaluski@stat.gov.pl</a:t>
            </a:r>
          </a:p>
        </p:txBody>
      </p:sp>
      <p:sp>
        <p:nvSpPr>
          <p:cNvPr id="10" name="Tytuł 1"/>
          <p:cNvSpPr txBox="1">
            <a:spLocks/>
          </p:cNvSpPr>
          <p:nvPr/>
        </p:nvSpPr>
        <p:spPr>
          <a:xfrm>
            <a:off x="239753" y="6426929"/>
            <a:ext cx="2736671" cy="44413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1200" dirty="0" smtClean="0">
                <a:latin typeface="Fira Sans" panose="020B0503050000020004" pitchFamily="34" charset="0"/>
                <a:cs typeface="Arial" panose="020B0604020202020204" pitchFamily="34" charset="0"/>
              </a:rPr>
              <a:t>28.11.2018 Siedlce</a:t>
            </a:r>
            <a:endParaRPr lang="pl-PL" sz="1200" dirty="0">
              <a:latin typeface="Fira Sans" panose="020B05030500000200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08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10754</TotalTime>
  <Words>1462</Words>
  <Application>Microsoft Office PowerPoint</Application>
  <PresentationFormat>Pokaz na ekranie (4:3)</PresentationFormat>
  <Paragraphs>247</Paragraphs>
  <Slides>24</Slides>
  <Notes>24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Fira Sans</vt:lpstr>
      <vt:lpstr>Myriad Pro</vt:lpstr>
      <vt:lpstr>Times New Roman</vt:lpstr>
      <vt:lpstr>Motyw pakietu Office</vt:lpstr>
      <vt:lpstr>Migracje przedsiębiorstw Siedlce</vt:lpstr>
      <vt:lpstr>Ludność Siedlec</vt:lpstr>
      <vt:lpstr>Współczynnik obciążenia demograficznego osobami starszymi (liczba osób w wieku 65+ na 100 osób w wieku produkcyjnym)</vt:lpstr>
      <vt:lpstr>Udział bezrobotnych zarejestrowanych w liczbie ludności w wieku produkcyjnym</vt:lpstr>
      <vt:lpstr>Mieszkania oddane do użytkowania</vt:lpstr>
      <vt:lpstr>Przedszkola - dzieci w wieku 3-5 lat przypadające na jedno miejsce w placówce wychowania przedszkolnego</vt:lpstr>
      <vt:lpstr>Udziały w podatkach stanowiących dochody budżetu państwa  - podatek dochodowy od osób fizycznych (PIT) na 1 mieszkańca</vt:lpstr>
      <vt:lpstr> Podmioty gospodarki narodowej w przeliczeniu na 1 tys. ludności</vt:lpstr>
      <vt:lpstr> Typologia gmin pod względem zmian w poziomie przedsiębiorczości – Typy Webba </vt:lpstr>
      <vt:lpstr>Zaludnianie i wyludnianie się gmin – Typy Webba </vt:lpstr>
      <vt:lpstr> Korelacje - napływ </vt:lpstr>
      <vt:lpstr> Korelacje - odpływ </vt:lpstr>
      <vt:lpstr> Typologia gmin pod względem zmian w poziomie rozwoju przedsiębiorczości – Typy Webba </vt:lpstr>
      <vt:lpstr>Napływ ludności</vt:lpstr>
      <vt:lpstr>Napływ przedsiębiorstw</vt:lpstr>
      <vt:lpstr>Napływ przedsiębiorstw (bez os. fizycznych prowadzących działalność gospodarczą)</vt:lpstr>
      <vt:lpstr>Odpływ ludności</vt:lpstr>
      <vt:lpstr>Odpływ przedsiębiorstw</vt:lpstr>
      <vt:lpstr>Odpływ przedsiębiorstw (bez os. fizycznych prowadzących działalność gospodarczą)</vt:lpstr>
      <vt:lpstr>Wiek przedsiębiorstw</vt:lpstr>
      <vt:lpstr>Charakterystyka przedsiębiorstw - Napływ</vt:lpstr>
      <vt:lpstr>Charakterystyka przedsiębiorstw - Odpływ</vt:lpstr>
      <vt:lpstr>Podsumowanie</vt:lpstr>
      <vt:lpstr>Prezentacja programu PowerPoint</vt:lpstr>
    </vt:vector>
  </TitlesOfParts>
  <Company>US Warszawa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Murawska Emilia</dc:creator>
  <cp:lastModifiedBy>Kieruczenko Wojciech</cp:lastModifiedBy>
  <cp:revision>575</cp:revision>
  <cp:lastPrinted>2018-11-23T12:00:50Z</cp:lastPrinted>
  <dcterms:created xsi:type="dcterms:W3CDTF">2017-06-05T09:56:22Z</dcterms:created>
  <dcterms:modified xsi:type="dcterms:W3CDTF">2018-11-28T10:50:12Z</dcterms:modified>
</cp:coreProperties>
</file>