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25"/>
  </p:notesMasterIdLst>
  <p:handoutMasterIdLst>
    <p:handoutMasterId r:id="rId26"/>
  </p:handoutMasterIdLst>
  <p:sldIdLst>
    <p:sldId id="269" r:id="rId3"/>
    <p:sldId id="275" r:id="rId4"/>
    <p:sldId id="280" r:id="rId5"/>
    <p:sldId id="282" r:id="rId6"/>
    <p:sldId id="302" r:id="rId7"/>
    <p:sldId id="281" r:id="rId8"/>
    <p:sldId id="283" r:id="rId9"/>
    <p:sldId id="284" r:id="rId10"/>
    <p:sldId id="301" r:id="rId11"/>
    <p:sldId id="289" r:id="rId12"/>
    <p:sldId id="291" r:id="rId13"/>
    <p:sldId id="290" r:id="rId14"/>
    <p:sldId id="288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3" r:id="rId2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67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3839">
          <p15:clr>
            <a:srgbClr val="A4A3A4"/>
          </p15:clr>
        </p15:guide>
        <p15:guide id="5" pos="815">
          <p15:clr>
            <a:srgbClr val="A4A3A4"/>
          </p15:clr>
        </p15:guide>
        <p15:guide id="6" pos="68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367"/>
        <p:guide orient="horz" pos="3888"/>
        <p:guide pos="3839"/>
        <p:guide pos="815"/>
        <p:guide pos="686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-277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118853994113656E-2"/>
          <c:y val="0.10119142179356333"/>
          <c:w val="0.85948231225177052"/>
          <c:h val="0.7681451436247276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Papier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476.62</c:v>
                </c:pt>
                <c:pt idx="1">
                  <c:v>554.29999999999995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Tworzywa sztuczne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Arkusz1!$C$2:$C$3</c:f>
              <c:numCache>
                <c:formatCode>General</c:formatCode>
                <c:ptCount val="2"/>
                <c:pt idx="0">
                  <c:v>750.2</c:v>
                </c:pt>
                <c:pt idx="1">
                  <c:v>890.30000000000007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Szkło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Arkusz1!$D$2:$D$3</c:f>
              <c:numCache>
                <c:formatCode>General</c:formatCode>
                <c:ptCount val="2"/>
                <c:pt idx="0">
                  <c:v>555.46</c:v>
                </c:pt>
                <c:pt idx="1">
                  <c:v>639.49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2914240"/>
        <c:axId val="355114864"/>
      </c:barChart>
      <c:catAx>
        <c:axId val="302914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5114864"/>
        <c:crosses val="autoZero"/>
        <c:auto val="1"/>
        <c:lblAlgn val="ctr"/>
        <c:lblOffset val="100"/>
        <c:noMultiLvlLbl val="0"/>
      </c:catAx>
      <c:valAx>
        <c:axId val="355114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2914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Odpady komunalne zmieszane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14550.58</c:v>
                </c:pt>
                <c:pt idx="1">
                  <c:v>14039.54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5401192"/>
        <c:axId val="259702424"/>
      </c:barChart>
      <c:catAx>
        <c:axId val="355401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9702424"/>
        <c:crosses val="autoZero"/>
        <c:auto val="1"/>
        <c:lblAlgn val="ctr"/>
        <c:lblOffset val="100"/>
        <c:noMultiLvlLbl val="0"/>
      </c:catAx>
      <c:valAx>
        <c:axId val="259702424"/>
        <c:scaling>
          <c:orientation val="minMax"/>
          <c:min val="1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5401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/>
              <a:t>Poziomy recyklingu</a:t>
            </a:r>
            <a:endParaRPr lang="pl-PL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3462710574220057E-2"/>
          <c:y val="0.10365281982650211"/>
          <c:w val="0.92595249258755763"/>
          <c:h val="0.67204433183196055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Sektor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Arkusz1!$A$2:$A$13</c:f>
              <c:strCache>
                <c:ptCount val="11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 </c:v>
                </c:pt>
                <c:pt idx="5">
                  <c:v>Czerwiec</c:v>
                </c:pt>
                <c:pt idx="6">
                  <c:v>Lipiec</c:v>
                </c:pt>
                <c:pt idx="7">
                  <c:v>Sierpnień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</c:strCache>
            </c:strRef>
          </c:cat>
          <c:val>
            <c:numRef>
              <c:f>Arkusz1!$B$2:$B$13</c:f>
              <c:numCache>
                <c:formatCode>General</c:formatCode>
                <c:ptCount val="12"/>
                <c:pt idx="0">
                  <c:v>13.11</c:v>
                </c:pt>
                <c:pt idx="1">
                  <c:v>11.5</c:v>
                </c:pt>
                <c:pt idx="2">
                  <c:v>12.02</c:v>
                </c:pt>
                <c:pt idx="3">
                  <c:v>11.31</c:v>
                </c:pt>
                <c:pt idx="4">
                  <c:v>10.6</c:v>
                </c:pt>
                <c:pt idx="5">
                  <c:v>10.29</c:v>
                </c:pt>
                <c:pt idx="6">
                  <c:v>12.18</c:v>
                </c:pt>
                <c:pt idx="7">
                  <c:v>12.24</c:v>
                </c:pt>
                <c:pt idx="8">
                  <c:v>12.4</c:v>
                </c:pt>
                <c:pt idx="9">
                  <c:v>12.73</c:v>
                </c:pt>
                <c:pt idx="10">
                  <c:v>11.91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Sektor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Arkusz1!$A$2:$A$13</c:f>
              <c:strCache>
                <c:ptCount val="11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 </c:v>
                </c:pt>
                <c:pt idx="5">
                  <c:v>Czerwiec</c:v>
                </c:pt>
                <c:pt idx="6">
                  <c:v>Lipiec</c:v>
                </c:pt>
                <c:pt idx="7">
                  <c:v>Sierpnień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</c:strCache>
            </c:strRef>
          </c:cat>
          <c:val>
            <c:numRef>
              <c:f>Arkusz1!$C$2:$C$13</c:f>
              <c:numCache>
                <c:formatCode>General</c:formatCode>
                <c:ptCount val="12"/>
                <c:pt idx="0">
                  <c:v>17.170000000000002</c:v>
                </c:pt>
                <c:pt idx="1">
                  <c:v>17.489999999999998</c:v>
                </c:pt>
                <c:pt idx="2">
                  <c:v>19.14</c:v>
                </c:pt>
                <c:pt idx="3">
                  <c:v>17.73</c:v>
                </c:pt>
                <c:pt idx="4">
                  <c:v>17.62</c:v>
                </c:pt>
                <c:pt idx="5">
                  <c:v>17.78</c:v>
                </c:pt>
                <c:pt idx="6">
                  <c:v>20.56</c:v>
                </c:pt>
                <c:pt idx="7">
                  <c:v>20.79</c:v>
                </c:pt>
                <c:pt idx="8">
                  <c:v>20.87</c:v>
                </c:pt>
                <c:pt idx="9">
                  <c:v>20.92</c:v>
                </c:pt>
                <c:pt idx="10">
                  <c:v>19.850000000000001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Sektor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Arkusz1!$A$2:$A$13</c:f>
              <c:strCache>
                <c:ptCount val="11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 </c:v>
                </c:pt>
                <c:pt idx="5">
                  <c:v>Czerwiec</c:v>
                </c:pt>
                <c:pt idx="6">
                  <c:v>Lipiec</c:v>
                </c:pt>
                <c:pt idx="7">
                  <c:v>Sierpnień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</c:strCache>
            </c:strRef>
          </c:cat>
          <c:val>
            <c:numRef>
              <c:f>Arkusz1!$D$2:$D$13</c:f>
              <c:numCache>
                <c:formatCode>General</c:formatCode>
                <c:ptCount val="12"/>
                <c:pt idx="0">
                  <c:v>12.87</c:v>
                </c:pt>
                <c:pt idx="1">
                  <c:v>17.43</c:v>
                </c:pt>
                <c:pt idx="2">
                  <c:v>20.260000000000002</c:v>
                </c:pt>
                <c:pt idx="3">
                  <c:v>20.02</c:v>
                </c:pt>
                <c:pt idx="4">
                  <c:v>20.170000000000002</c:v>
                </c:pt>
                <c:pt idx="5" formatCode="0.00">
                  <c:v>21.05</c:v>
                </c:pt>
                <c:pt idx="6">
                  <c:v>23.62</c:v>
                </c:pt>
                <c:pt idx="7">
                  <c:v>23.74</c:v>
                </c:pt>
                <c:pt idx="8">
                  <c:v>23.68</c:v>
                </c:pt>
                <c:pt idx="9">
                  <c:v>23.75</c:v>
                </c:pt>
                <c:pt idx="10">
                  <c:v>22.45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Arkusz1!$E$1</c:f>
              <c:strCache>
                <c:ptCount val="1"/>
                <c:pt idx="0">
                  <c:v>Sektor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Arkusz1!$A$2:$A$13</c:f>
              <c:strCache>
                <c:ptCount val="11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 </c:v>
                </c:pt>
                <c:pt idx="5">
                  <c:v>Czerwiec</c:v>
                </c:pt>
                <c:pt idx="6">
                  <c:v>Lipiec</c:v>
                </c:pt>
                <c:pt idx="7">
                  <c:v>Sierpnień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Listopad</c:v>
                </c:pt>
              </c:strCache>
            </c:strRef>
          </c:cat>
          <c:val>
            <c:numRef>
              <c:f>Arkusz1!$E$2:$E$13</c:f>
              <c:numCache>
                <c:formatCode>General</c:formatCode>
                <c:ptCount val="12"/>
                <c:pt idx="0">
                  <c:v>18.170000000000002</c:v>
                </c:pt>
                <c:pt idx="1">
                  <c:v>18.79</c:v>
                </c:pt>
                <c:pt idx="2">
                  <c:v>19.93</c:v>
                </c:pt>
                <c:pt idx="3">
                  <c:v>19.53</c:v>
                </c:pt>
                <c:pt idx="4">
                  <c:v>18.91</c:v>
                </c:pt>
                <c:pt idx="5">
                  <c:v>19.829999999999998</c:v>
                </c:pt>
                <c:pt idx="6">
                  <c:v>22.04</c:v>
                </c:pt>
                <c:pt idx="7">
                  <c:v>22.46</c:v>
                </c:pt>
                <c:pt idx="8">
                  <c:v>22.71</c:v>
                </c:pt>
                <c:pt idx="9">
                  <c:v>22.93</c:v>
                </c:pt>
                <c:pt idx="10">
                  <c:v>21.98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5189168"/>
        <c:axId val="355189552"/>
      </c:lineChart>
      <c:catAx>
        <c:axId val="35518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5189552"/>
        <c:crosses val="autoZero"/>
        <c:auto val="1"/>
        <c:lblAlgn val="ctr"/>
        <c:lblOffset val="100"/>
        <c:noMultiLvlLbl val="0"/>
      </c:catAx>
      <c:valAx>
        <c:axId val="355189552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5189168"/>
        <c:crosses val="autoZero"/>
        <c:crossBetween val="between"/>
        <c:dispUnits>
          <c:builtInUnit val="hundre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A0844-C266-46EC-A036-E1634F64C44A}" type="datetimeFigureOut">
              <a:rPr lang="pl-PL" smtClean="0"/>
              <a:pPr/>
              <a:t>18.01.2018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088AA-226D-4237-A99F-5C4B97F43BA8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313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08BCD-7B2F-4BCE-87AF-5D67EFFE4D17}" type="datetimeFigureOut">
              <a:rPr lang="pl-PL" smtClean="0"/>
              <a:pPr/>
              <a:t>18.01.2018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A1353-EEA5-436B-AB14-1D84B195E66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06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" y="0"/>
            <a:ext cx="12188823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l-PL" dirty="0"/>
          </a:p>
        </p:txBody>
      </p:sp>
      <p:sp>
        <p:nvSpPr>
          <p:cNvPr id="8" name="Prostokąt z zaokrąglonym rogiem 7"/>
          <p:cNvSpPr/>
          <p:nvPr/>
        </p:nvSpPr>
        <p:spPr bwMode="ltGray">
          <a:xfrm rot="10800000" flipH="1" flipV="1">
            <a:off x="6926759" y="228598"/>
            <a:ext cx="5035054" cy="5715002"/>
          </a:xfrm>
          <a:prstGeom prst="round1Rect">
            <a:avLst>
              <a:gd name="adj" fmla="val 58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0" y="3"/>
            <a:ext cx="6926756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08013" y="1703718"/>
            <a:ext cx="5791200" cy="37338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085014" y="3429000"/>
            <a:ext cx="4572000" cy="1905000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18.01.2018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l-PL" dirty="0"/>
          </a:p>
        </p:txBody>
      </p:sp>
      <p:sp>
        <p:nvSpPr>
          <p:cNvPr id="18" name="Prostokąt 17"/>
          <p:cNvSpPr/>
          <p:nvPr/>
        </p:nvSpPr>
        <p:spPr>
          <a:xfrm>
            <a:off x="7466013" y="3"/>
            <a:ext cx="47228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83151" y="234351"/>
            <a:ext cx="3773863" cy="46424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>
              <a:lnSpc>
                <a:spcPct val="80000"/>
              </a:lnSpc>
            </a:pPr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872936" y="5029200"/>
            <a:ext cx="3782586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4917-CE56-4645-8050-1555FA0B180B}" type="datetimeFigureOut">
              <a:rPr lang="pl-PL" smtClean="0"/>
              <a:pPr/>
              <a:t>18.01.2018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4DA2-3CE4-45BB-9F6F-628A0CFBDBF9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1" name="Prostokąt z zaokrąglonym rogiem 20"/>
          <p:cNvSpPr/>
          <p:nvPr/>
        </p:nvSpPr>
        <p:spPr bwMode="ltGray">
          <a:xfrm rot="10800000" flipV="1">
            <a:off x="227013" y="234351"/>
            <a:ext cx="7238999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flipH="1">
            <a:off x="457198" y="465283"/>
            <a:ext cx="6780215" cy="5249717"/>
          </a:xfrm>
          <a:prstGeom prst="round1Rect">
            <a:avLst>
              <a:gd name="adj" fmla="val 4287"/>
            </a:avLst>
          </a:prstGeo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15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371600">
              <a:defRPr/>
            </a:lvl6pPr>
            <a:lvl7pPr marL="1600200">
              <a:defRPr/>
            </a:lvl7pPr>
            <a:lvl8pPr marL="1828800">
              <a:defRPr baseline="0"/>
            </a:lvl8pPr>
            <a:lvl9pPr marL="2057400">
              <a:defRPr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18.01.2018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93813" y="582613"/>
            <a:ext cx="8183562" cy="558958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18.01.2018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705974" y="582613"/>
            <a:ext cx="1951037" cy="558958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18.01.2018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jd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0" y="3"/>
            <a:ext cx="51800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08013" y="914400"/>
            <a:ext cx="4190999" cy="38862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97799" y="4953000"/>
            <a:ext cx="4201213" cy="9905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18.01.2018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4" name="Symbol zastępczy obrazu 4"/>
          <p:cNvSpPr>
            <a:spLocks noGrp="1"/>
          </p:cNvSpPr>
          <p:nvPr>
            <p:ph type="pic" sz="quarter" idx="13"/>
          </p:nvPr>
        </p:nvSpPr>
        <p:spPr>
          <a:xfrm>
            <a:off x="5180013" y="228600"/>
            <a:ext cx="6781800" cy="5715000"/>
          </a:xfrm>
          <a:prstGeom prst="round1Rect">
            <a:avLst>
              <a:gd name="adj" fmla="val 5636"/>
            </a:avLst>
          </a:prstGeom>
          <a:solidFill>
            <a:schemeClr val="bg2"/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71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2876"/>
            <a:ext cx="12188952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7451144" y="0"/>
            <a:ext cx="4737681" cy="64770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/>
          </a:p>
        </p:txBody>
      </p:sp>
      <p:sp>
        <p:nvSpPr>
          <p:cNvPr id="10" name="Prostokąt z zaokrąglonym rogiem 9"/>
          <p:cNvSpPr/>
          <p:nvPr/>
        </p:nvSpPr>
        <p:spPr bwMode="ltGray">
          <a:xfrm rot="10800000" flipV="1">
            <a:off x="219973" y="234351"/>
            <a:ext cx="7237410" cy="60140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0" y="6477000"/>
            <a:ext cx="121889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5638801" cy="4191000"/>
          </a:xfrm>
        </p:spPr>
        <p:txBody>
          <a:bodyPr anchor="b">
            <a:noAutofit/>
          </a:bodyPr>
          <a:lstStyle>
            <a:lvl1pPr algn="l">
              <a:defRPr sz="5400" b="0" cap="none" baseline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3813" y="5029200"/>
            <a:ext cx="5638800" cy="9144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18.01.2018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93813" y="1981200"/>
            <a:ext cx="4648201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46811" y="1981200"/>
            <a:ext cx="4648203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18.01.2018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4645152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93813" y="2819400"/>
            <a:ext cx="4645152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 baseline="0"/>
            </a:lvl8pPr>
            <a:lvl9pPr marL="2057400">
              <a:defRPr sz="16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249862" y="1981200"/>
            <a:ext cx="4645152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249862" y="2819400"/>
            <a:ext cx="4645152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18.01.2018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18.01.2018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18.01.2018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2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l-PL" dirty="0"/>
          </a:p>
        </p:txBody>
      </p:sp>
      <p:sp>
        <p:nvSpPr>
          <p:cNvPr id="10" name="Prostokąt z zaokrąglonym rogiem 9"/>
          <p:cNvSpPr/>
          <p:nvPr/>
        </p:nvSpPr>
        <p:spPr bwMode="ltGray">
          <a:xfrm rot="10800000" flipH="1" flipV="1">
            <a:off x="4722814" y="234351"/>
            <a:ext cx="7237538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0" y="1"/>
            <a:ext cx="4722811" cy="61722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2197" y="234351"/>
            <a:ext cx="3773863" cy="4642450"/>
          </a:xfrm>
        </p:spPr>
        <p:txBody>
          <a:bodyPr anchor="b">
            <a:normAutofit/>
          </a:bodyPr>
          <a:lstStyle>
            <a:lvl1pPr algn="l">
              <a:defRPr sz="4400" b="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81983" y="5029199"/>
            <a:ext cx="3782586" cy="9144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pl-PL" smtClean="0"/>
              <a:pPr/>
              <a:t>18.01.2018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45139" y="465285"/>
            <a:ext cx="6786614" cy="52497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6477000"/>
            <a:ext cx="119603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11960352" y="6477000"/>
            <a:ext cx="228473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" y="0"/>
            <a:ext cx="12188825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lang="pl-PL" dirty="0"/>
          </a:p>
        </p:txBody>
      </p:sp>
      <p:sp>
        <p:nvSpPr>
          <p:cNvPr id="10" name="Prostokąt z zaokrąglonym rogiem 9"/>
          <p:cNvSpPr/>
          <p:nvPr/>
        </p:nvSpPr>
        <p:spPr>
          <a:xfrm>
            <a:off x="0" y="228600"/>
            <a:ext cx="11961877" cy="6248400"/>
          </a:xfrm>
          <a:prstGeom prst="round1Rect">
            <a:avLst>
              <a:gd name="adj" fmla="val 4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9601202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pl-PL" smtClean="0"/>
              <a:pPr/>
              <a:t>18.01.2018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33" r:id="rId10"/>
    <p:sldLayoutId id="2147483730" r:id="rId11"/>
    <p:sldLayoutId id="214748373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pl-PL" sz="6000" b="0" i="0" dirty="0" smtClean="0">
                <a:solidFill>
                  <a:schemeClr val="bg1"/>
                </a:solidFill>
                <a:effectLst>
                  <a:outerShdw blurRad="88900" algn="ctr">
                    <a:prstClr val="black">
                      <a:alpha val="35000"/>
                    </a:prstClr>
                  </a:outerShdw>
                </a:effectLst>
                <a:latin typeface="Cambria"/>
                <a:ea typeface="+mj-ea"/>
                <a:cs typeface="+mj-cs"/>
              </a:rPr>
              <a:t>Eko Budżet </a:t>
            </a:r>
            <a:endParaRPr lang="pl-PL" sz="6000" b="0" i="0" dirty="0">
              <a:solidFill>
                <a:schemeClr val="bg1"/>
              </a:solidFill>
              <a:effectLst>
                <a:outerShdw blurRad="88900" algn="ctr">
                  <a:prstClr val="black">
                    <a:alpha val="35000"/>
                  </a:prstClr>
                </a:outerShdw>
              </a:effectLst>
              <a:latin typeface="Cambria"/>
              <a:ea typeface="+mj-ea"/>
              <a:cs typeface="+mj-cs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pl-PL" sz="2000" b="0" i="0" dirty="0" smtClean="0">
                <a:solidFill>
                  <a:srgbClr val="488E4A">
                    <a:lumMod val="20000"/>
                  </a:srgbClr>
                </a:solidFill>
              </a:rPr>
              <a:t>Podsumowanie</a:t>
            </a:r>
            <a:endParaRPr lang="pl-PL" sz="2000" b="0" i="0" dirty="0">
              <a:solidFill>
                <a:srgbClr val="488E4A">
                  <a:lumMod val="20000"/>
                </a:srgbClr>
              </a:solidFill>
            </a:endParaRPr>
          </a:p>
        </p:txBody>
      </p:sp>
      <p:pic>
        <p:nvPicPr>
          <p:cNvPr id="6" name="Symbol zastępczy obrazu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" r="820"/>
          <a:stretch>
            <a:fillRect/>
          </a:stretch>
        </p:blipFill>
        <p:spPr>
          <a:xfrm>
            <a:off x="4954097" y="0"/>
            <a:ext cx="7007716" cy="6165304"/>
          </a:xfrm>
        </p:spPr>
      </p:pic>
    </p:spTree>
    <p:extLst>
      <p:ext uri="{BB962C8B-B14F-4D97-AF65-F5344CB8AC3E}">
        <p14:creationId xmlns:p14="http://schemas.microsoft.com/office/powerpoint/2010/main" val="40808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Sektor 1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Park Trampolin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>
            <a:fillRect/>
          </a:stretch>
        </p:blipFill>
        <p:spPr>
          <a:xfrm>
            <a:off x="5158308" y="5057"/>
            <a:ext cx="7047070" cy="5938542"/>
          </a:xfrm>
        </p:spPr>
      </p:pic>
    </p:spTree>
    <p:extLst>
      <p:ext uri="{BB962C8B-B14F-4D97-AF65-F5344CB8AC3E}">
        <p14:creationId xmlns:p14="http://schemas.microsoft.com/office/powerpoint/2010/main" val="26845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Sektor 1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Wodny plac zabaw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>
            <a:fillRect/>
          </a:stretch>
        </p:blipFill>
        <p:spPr>
          <a:xfrm>
            <a:off x="5155783" y="-10902"/>
            <a:ext cx="7053071" cy="5943599"/>
          </a:xfrm>
        </p:spPr>
      </p:pic>
    </p:spTree>
    <p:extLst>
      <p:ext uri="{BB962C8B-B14F-4D97-AF65-F5344CB8AC3E}">
        <p14:creationId xmlns:p14="http://schemas.microsoft.com/office/powerpoint/2010/main" val="126840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Sektor 1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Bezpieczne przejścia dla pieszych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>
            <a:fillRect/>
          </a:stretch>
        </p:blipFill>
        <p:spPr>
          <a:xfrm>
            <a:off x="5158307" y="-1"/>
            <a:ext cx="7053071" cy="5943599"/>
          </a:xfrm>
        </p:spPr>
      </p:pic>
    </p:spTree>
    <p:extLst>
      <p:ext uri="{BB962C8B-B14F-4D97-AF65-F5344CB8AC3E}">
        <p14:creationId xmlns:p14="http://schemas.microsoft.com/office/powerpoint/2010/main" val="34028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Sektor 2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Siłownia oraz Plac zabaw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>
            <a:fillRect/>
          </a:stretch>
        </p:blipFill>
        <p:spPr>
          <a:xfrm>
            <a:off x="5169767" y="-1"/>
            <a:ext cx="7008812" cy="5943599"/>
          </a:xfrm>
        </p:spPr>
      </p:pic>
    </p:spTree>
    <p:extLst>
      <p:ext uri="{BB962C8B-B14F-4D97-AF65-F5344CB8AC3E}">
        <p14:creationId xmlns:p14="http://schemas.microsoft.com/office/powerpoint/2010/main" val="187420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Sektor 2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 smtClean="0"/>
              <a:t>Pumptrack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>
            <a:fillRect/>
          </a:stretch>
        </p:blipFill>
        <p:spPr>
          <a:xfrm>
            <a:off x="5158308" y="-1149"/>
            <a:ext cx="7054434" cy="5944748"/>
          </a:xfrm>
        </p:spPr>
      </p:pic>
    </p:spTree>
    <p:extLst>
      <p:ext uri="{BB962C8B-B14F-4D97-AF65-F5344CB8AC3E}">
        <p14:creationId xmlns:p14="http://schemas.microsoft.com/office/powerpoint/2010/main" val="339046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Sektor 2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Ścieżka zdrowia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>
            <a:fillRect/>
          </a:stretch>
        </p:blipFill>
        <p:spPr>
          <a:xfrm>
            <a:off x="5158307" y="-1"/>
            <a:ext cx="7030517" cy="5924593"/>
          </a:xfrm>
        </p:spPr>
      </p:pic>
    </p:spTree>
    <p:extLst>
      <p:ext uri="{BB962C8B-B14F-4D97-AF65-F5344CB8AC3E}">
        <p14:creationId xmlns:p14="http://schemas.microsoft.com/office/powerpoint/2010/main" val="8135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Sektor 3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Cztery stacje roweru miejskiego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>
            <a:fillRect/>
          </a:stretch>
        </p:blipFill>
        <p:spPr>
          <a:xfrm>
            <a:off x="5158308" y="10309"/>
            <a:ext cx="7040836" cy="5933289"/>
          </a:xfrm>
        </p:spPr>
      </p:pic>
    </p:spTree>
    <p:extLst>
      <p:ext uri="{BB962C8B-B14F-4D97-AF65-F5344CB8AC3E}">
        <p14:creationId xmlns:p14="http://schemas.microsoft.com/office/powerpoint/2010/main" val="417576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Sektor 3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Ławki dla mam karmiących oraz poidełka przy placach zabaw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>
            <a:fillRect/>
          </a:stretch>
        </p:blipFill>
        <p:spPr>
          <a:xfrm>
            <a:off x="5158307" y="13889"/>
            <a:ext cx="7036589" cy="5929710"/>
          </a:xfrm>
        </p:spPr>
      </p:pic>
    </p:spTree>
    <p:extLst>
      <p:ext uri="{BB962C8B-B14F-4D97-AF65-F5344CB8AC3E}">
        <p14:creationId xmlns:p14="http://schemas.microsoft.com/office/powerpoint/2010/main" val="212663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Sektor 3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97799" y="4953000"/>
            <a:ext cx="4344485" cy="990599"/>
          </a:xfrm>
        </p:spPr>
        <p:txBody>
          <a:bodyPr/>
          <a:lstStyle/>
          <a:p>
            <a:r>
              <a:rPr lang="pl-PL" dirty="0"/>
              <a:t>W</a:t>
            </a:r>
            <a:r>
              <a:rPr lang="pl-PL" dirty="0" smtClean="0"/>
              <a:t>ymiana </a:t>
            </a:r>
            <a:r>
              <a:rPr lang="pl-PL" dirty="0"/>
              <a:t>oświetlenia na </a:t>
            </a:r>
            <a:r>
              <a:rPr lang="pl-PL" dirty="0" smtClean="0"/>
              <a:t>oprawy </a:t>
            </a:r>
            <a:r>
              <a:rPr lang="pl-PL" dirty="0"/>
              <a:t>LED</a:t>
            </a: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>
            <a:fillRect/>
          </a:stretch>
        </p:blipFill>
        <p:spPr>
          <a:xfrm>
            <a:off x="5158307" y="-1"/>
            <a:ext cx="7053071" cy="5943599"/>
          </a:xfrm>
        </p:spPr>
      </p:pic>
    </p:spTree>
    <p:extLst>
      <p:ext uri="{BB962C8B-B14F-4D97-AF65-F5344CB8AC3E}">
        <p14:creationId xmlns:p14="http://schemas.microsoft.com/office/powerpoint/2010/main" val="159822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Sektor 4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Urządzenia do Street </a:t>
            </a:r>
            <a:r>
              <a:rPr lang="pl-PL" dirty="0" err="1" smtClean="0"/>
              <a:t>Workout’u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>
            <a:fillRect/>
          </a:stretch>
        </p:blipFill>
        <p:spPr>
          <a:xfrm>
            <a:off x="5158307" y="-3283"/>
            <a:ext cx="7056967" cy="5946882"/>
          </a:xfrm>
        </p:spPr>
      </p:pic>
    </p:spTree>
    <p:extLst>
      <p:ext uri="{BB962C8B-B14F-4D97-AF65-F5344CB8AC3E}">
        <p14:creationId xmlns:p14="http://schemas.microsoft.com/office/powerpoint/2010/main" val="391062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Propozycje inwestycji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2017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599816"/>
              </p:ext>
            </p:extLst>
          </p:nvPr>
        </p:nvGraphicFramePr>
        <p:xfrm>
          <a:off x="4942284" y="347456"/>
          <a:ext cx="6861352" cy="55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338"/>
                <a:gridCol w="1715338"/>
                <a:gridCol w="1715338"/>
                <a:gridCol w="1715338"/>
              </a:tblGrid>
              <a:tr h="1335032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Sektor 1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Sektor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Sektor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Sektor 4</a:t>
                      </a:r>
                    </a:p>
                  </a:txBody>
                  <a:tcPr anchor="ctr"/>
                </a:tc>
              </a:tr>
              <a:tr h="1335032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Park Trampolin, przy Amfiteatrze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Salon miejski, ul. Jagiełły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Plac zabaw dla małych dzieci, ul. Bieszczadzka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Linowy plac zabaw, nad Zalewem (od strony Os. Roskosz)</a:t>
                      </a:r>
                      <a:endParaRPr lang="pl-PL" dirty="0"/>
                    </a:p>
                  </a:txBody>
                  <a:tcPr anchor="ctr"/>
                </a:tc>
              </a:tr>
              <a:tr h="1335032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Leżaki przy fontannie, ul. Pułaskiego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Plac zabaw oraz siłownia zewnętrzna, ul. Jagiełły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Boisko piłkarskie, ul. Bieszczadzka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Urządzenia do Street </a:t>
                      </a:r>
                      <a:r>
                        <a:rPr lang="pl-PL" dirty="0" err="1" smtClean="0"/>
                        <a:t>Workout’u</a:t>
                      </a:r>
                      <a:r>
                        <a:rPr lang="pl-PL" dirty="0" smtClean="0"/>
                        <a:t>, nad Zalewem</a:t>
                      </a:r>
                      <a:endParaRPr lang="pl-PL" dirty="0"/>
                    </a:p>
                  </a:txBody>
                  <a:tcPr anchor="ctr"/>
                </a:tc>
              </a:tr>
              <a:tr h="1335032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Śmietniczki do segregacji, cały sektor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Boisko do koszykówki, ul. Wyszyńskiego 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Infrastruktura rowerowa (stojaki, stacje naprawcze), cały sektor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Nowe śmietniczki, nad Zalewem</a:t>
                      </a:r>
                      <a:endParaRPr lang="pl-PL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09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Sektor 4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P</a:t>
            </a:r>
            <a:r>
              <a:rPr lang="pl-PL" dirty="0" smtClean="0"/>
              <a:t>ojemniki </a:t>
            </a:r>
            <a:r>
              <a:rPr lang="pl-PL" dirty="0"/>
              <a:t>podziemne do segregacji odpadów</a:t>
            </a:r>
          </a:p>
          <a:p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>
            <a:fillRect/>
          </a:stretch>
        </p:blipFill>
        <p:spPr>
          <a:xfrm>
            <a:off x="5158307" y="-1"/>
            <a:ext cx="7053071" cy="5943599"/>
          </a:xfrm>
        </p:spPr>
      </p:pic>
    </p:spTree>
    <p:extLst>
      <p:ext uri="{BB962C8B-B14F-4D97-AF65-F5344CB8AC3E}">
        <p14:creationId xmlns:p14="http://schemas.microsoft.com/office/powerpoint/2010/main" val="119624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Sektor 4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97799" y="4953000"/>
            <a:ext cx="4416493" cy="990599"/>
          </a:xfrm>
        </p:spPr>
        <p:txBody>
          <a:bodyPr/>
          <a:lstStyle/>
          <a:p>
            <a:r>
              <a:rPr lang="pl-PL" dirty="0" smtClean="0"/>
              <a:t>Ścieżka rowerowa przy ulicy Plażowej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5"/>
          <a:stretch>
            <a:fillRect/>
          </a:stretch>
        </p:blipFill>
        <p:spPr>
          <a:xfrm>
            <a:off x="5158307" y="-1"/>
            <a:ext cx="7053071" cy="5943599"/>
          </a:xfrm>
        </p:spPr>
      </p:pic>
    </p:spTree>
    <p:extLst>
      <p:ext uri="{BB962C8B-B14F-4D97-AF65-F5344CB8AC3E}">
        <p14:creationId xmlns:p14="http://schemas.microsoft.com/office/powerpoint/2010/main" val="11389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Zwycięzca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Eko Budżet 2017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744706" y="1196752"/>
            <a:ext cx="71874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dirty="0"/>
              <a:t>Infrastruktura rowerowa (</a:t>
            </a:r>
            <a:r>
              <a:rPr lang="pl-PL" sz="2000" dirty="0" smtClean="0"/>
              <a:t>stojak, </a:t>
            </a:r>
            <a:r>
              <a:rPr lang="pl-PL" sz="2000" dirty="0"/>
              <a:t>stacje naprawcze), cały </a:t>
            </a:r>
            <a:r>
              <a:rPr lang="pl-PL" sz="2000" dirty="0" smtClean="0"/>
              <a:t>sektor</a:t>
            </a:r>
            <a:br>
              <a:rPr lang="pl-PL" sz="2000" dirty="0" smtClean="0"/>
            </a:br>
            <a:r>
              <a:rPr lang="pl-PL" sz="2400" b="1" dirty="0" smtClean="0"/>
              <a:t>22,28%</a:t>
            </a:r>
            <a:endParaRPr lang="pl-PL" sz="24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104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7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Głosowanie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Łącznie oddano 7996 głosów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204783"/>
              </p:ext>
            </p:extLst>
          </p:nvPr>
        </p:nvGraphicFramePr>
        <p:xfrm>
          <a:off x="4945063" y="465138"/>
          <a:ext cx="6786564" cy="5478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641"/>
                <a:gridCol w="1696641"/>
                <a:gridCol w="1696641"/>
                <a:gridCol w="1696641"/>
              </a:tblGrid>
              <a:tr h="1369616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Sektor</a:t>
                      </a:r>
                      <a:r>
                        <a:rPr lang="pl-PL" baseline="0" dirty="0" smtClean="0"/>
                        <a:t> 1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Sektor</a:t>
                      </a:r>
                      <a:r>
                        <a:rPr lang="pl-PL" baseline="0" dirty="0" smtClean="0"/>
                        <a:t> 2</a:t>
                      </a:r>
                      <a:endParaRPr lang="pl-PL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Sektor</a:t>
                      </a:r>
                      <a:r>
                        <a:rPr lang="pl-PL" baseline="0" dirty="0" smtClean="0"/>
                        <a:t> 3</a:t>
                      </a:r>
                      <a:endParaRPr lang="pl-PL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Sektor</a:t>
                      </a:r>
                      <a:r>
                        <a:rPr lang="pl-PL" baseline="0" dirty="0" smtClean="0"/>
                        <a:t> 4</a:t>
                      </a:r>
                      <a:endParaRPr lang="pl-PL" dirty="0" smtClean="0"/>
                    </a:p>
                  </a:txBody>
                  <a:tcPr anchor="ctr"/>
                </a:tc>
              </a:tr>
              <a:tr h="1369616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1451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318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601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819</a:t>
                      </a:r>
                    </a:p>
                    <a:p>
                      <a:endParaRPr lang="pl-PL" dirty="0"/>
                    </a:p>
                  </a:txBody>
                  <a:tcPr/>
                </a:tc>
              </a:tr>
              <a:tr h="1369616">
                <a:tc>
                  <a:txBody>
                    <a:bodyPr/>
                    <a:lstStyle/>
                    <a:p>
                      <a:r>
                        <a:rPr lang="pl-PL" dirty="0" smtClean="0"/>
                        <a:t>276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1226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595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1009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369616">
                <a:tc>
                  <a:txBody>
                    <a:bodyPr/>
                    <a:lstStyle/>
                    <a:p>
                      <a:r>
                        <a:rPr lang="pl-PL" dirty="0" smtClean="0"/>
                        <a:t>267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450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FF0000"/>
                          </a:solidFill>
                        </a:rPr>
                        <a:t>798</a:t>
                      </a:r>
                      <a:endParaRPr lang="pl-P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166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5063" y="2132855"/>
            <a:ext cx="1641456" cy="110283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063" y="3501008"/>
            <a:ext cx="1641456" cy="108863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085" y="4887856"/>
            <a:ext cx="1625434" cy="105574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7" y="2132855"/>
            <a:ext cx="1539894" cy="110415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3501008"/>
            <a:ext cx="1539894" cy="108863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5" y="4887856"/>
            <a:ext cx="1539895" cy="105574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181" y="2132854"/>
            <a:ext cx="1559973" cy="1102831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181" y="3494414"/>
            <a:ext cx="1549220" cy="1095229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4929" y="4890583"/>
            <a:ext cx="1574472" cy="105301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679" y="2137211"/>
            <a:ext cx="1553810" cy="109847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678" y="3501007"/>
            <a:ext cx="1553809" cy="1098473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1676" y="4887856"/>
            <a:ext cx="1553809" cy="105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5781" y="234351"/>
            <a:ext cx="3960280" cy="4642450"/>
          </a:xfrm>
        </p:spPr>
        <p:txBody>
          <a:bodyPr/>
          <a:lstStyle/>
          <a:p>
            <a:r>
              <a:rPr lang="pl-PL" dirty="0" smtClean="0"/>
              <a:t>Ilość odpadów segregowanych odebranych </a:t>
            </a:r>
            <a:br>
              <a:rPr lang="pl-PL" dirty="0" smtClean="0"/>
            </a:br>
            <a:r>
              <a:rPr lang="pl-PL" dirty="0" smtClean="0"/>
              <a:t>z Miasta Siedlce </a:t>
            </a:r>
            <a:br>
              <a:rPr lang="pl-PL" dirty="0" smtClean="0"/>
            </a:br>
            <a:r>
              <a:rPr lang="pl-PL" dirty="0" smtClean="0"/>
              <a:t>z posesji zamieszkałych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2016-2017</a:t>
            </a:r>
            <a:endParaRPr lang="pl-PL" dirty="0"/>
          </a:p>
        </p:txBody>
      </p:sp>
      <p:graphicFrame>
        <p:nvGraphicFramePr>
          <p:cNvPr id="15" name="Symbol zastępczy zawartości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990302"/>
              </p:ext>
            </p:extLst>
          </p:nvPr>
        </p:nvGraphicFramePr>
        <p:xfrm>
          <a:off x="4968000" y="468000"/>
          <a:ext cx="6786562" cy="524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874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3773" y="234351"/>
            <a:ext cx="4032288" cy="4642450"/>
          </a:xfrm>
        </p:spPr>
        <p:txBody>
          <a:bodyPr/>
          <a:lstStyle/>
          <a:p>
            <a:r>
              <a:rPr lang="pl-PL" dirty="0"/>
              <a:t>Ilość odpadów </a:t>
            </a:r>
            <a:r>
              <a:rPr lang="pl-PL" dirty="0" smtClean="0"/>
              <a:t>komunalnych zmieszanych odebranych 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z Miasta Siedlce </a:t>
            </a:r>
            <a:br>
              <a:rPr lang="pl-PL" dirty="0"/>
            </a:br>
            <a:r>
              <a:rPr lang="pl-PL" dirty="0"/>
              <a:t>z posesji zamieszkałych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2016-2017</a:t>
            </a:r>
            <a:endParaRPr lang="pl-PL" dirty="0"/>
          </a:p>
        </p:txBody>
      </p:sp>
      <p:graphicFrame>
        <p:nvGraphicFramePr>
          <p:cNvPr id="12" name="Symbol zastępczy zawartości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1626423"/>
              </p:ext>
            </p:extLst>
          </p:nvPr>
        </p:nvGraphicFramePr>
        <p:xfrm>
          <a:off x="4945063" y="465138"/>
          <a:ext cx="6786562" cy="524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142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9757" y="234351"/>
            <a:ext cx="4176304" cy="4642450"/>
          </a:xfrm>
        </p:spPr>
        <p:txBody>
          <a:bodyPr/>
          <a:lstStyle/>
          <a:p>
            <a:r>
              <a:rPr lang="pl-PL" dirty="0"/>
              <a:t>Jak zmieniały się poziomy recyklingu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Siedlcach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189757" y="5029199"/>
            <a:ext cx="4174812" cy="914401"/>
          </a:xfrm>
        </p:spPr>
        <p:txBody>
          <a:bodyPr/>
          <a:lstStyle/>
          <a:p>
            <a:r>
              <a:rPr lang="pl-PL" dirty="0" smtClean="0"/>
              <a:t>Styczeń – Listopad 2017</a:t>
            </a:r>
            <a:endParaRPr lang="pl-PL" dirty="0"/>
          </a:p>
        </p:txBody>
      </p:sp>
      <p:graphicFrame>
        <p:nvGraphicFramePr>
          <p:cNvPr id="23" name="Symbol zastępczy zawartości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560686"/>
              </p:ext>
            </p:extLst>
          </p:nvPr>
        </p:nvGraphicFramePr>
        <p:xfrm>
          <a:off x="4945063" y="465138"/>
          <a:ext cx="6786562" cy="524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89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Wyniki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Eko Budżet 2017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668074"/>
              </p:ext>
            </p:extLst>
          </p:nvPr>
        </p:nvGraphicFramePr>
        <p:xfrm>
          <a:off x="4945063" y="465138"/>
          <a:ext cx="6786564" cy="4720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641"/>
                <a:gridCol w="1696641"/>
                <a:gridCol w="1696641"/>
                <a:gridCol w="1696641"/>
              </a:tblGrid>
              <a:tr h="1162392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Sektor</a:t>
                      </a:r>
                      <a:r>
                        <a:rPr lang="pl-PL" baseline="0" dirty="0" smtClean="0"/>
                        <a:t> 1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Sektor</a:t>
                      </a:r>
                      <a:r>
                        <a:rPr lang="pl-PL" baseline="0" dirty="0" smtClean="0"/>
                        <a:t> 2</a:t>
                      </a:r>
                      <a:endParaRPr lang="pl-PL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Sektor</a:t>
                      </a:r>
                      <a:r>
                        <a:rPr lang="pl-PL" baseline="0" dirty="0" smtClean="0"/>
                        <a:t> 3</a:t>
                      </a:r>
                      <a:endParaRPr lang="pl-PL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Sektor</a:t>
                      </a:r>
                      <a:r>
                        <a:rPr lang="pl-PL" baseline="0" dirty="0" smtClean="0"/>
                        <a:t> 4</a:t>
                      </a:r>
                      <a:endParaRPr lang="pl-PL" dirty="0" smtClean="0"/>
                    </a:p>
                  </a:txBody>
                  <a:tcPr anchor="ctr"/>
                </a:tc>
              </a:tr>
              <a:tr h="1369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Park Trampolin, przy Amfiteatrze</a:t>
                      </a:r>
                    </a:p>
                    <a:p>
                      <a:pPr algn="ctr"/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Plac zabaw oraz siłownia zewnętrzna, ul. Jagiełły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Infrastruktura rowerowa (stojaki, stacje naprawcze), cały sektor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Urządzenia do Street </a:t>
                      </a:r>
                      <a:r>
                        <a:rPr lang="pl-PL" dirty="0" err="1" smtClean="0"/>
                        <a:t>Workout’u</a:t>
                      </a:r>
                      <a:r>
                        <a:rPr lang="pl-PL" dirty="0" smtClean="0"/>
                        <a:t>, nad Zalewem</a:t>
                      </a:r>
                      <a:endParaRPr lang="pl-PL" dirty="0"/>
                    </a:p>
                  </a:txBody>
                  <a:tcPr anchor="ctr"/>
                </a:tc>
              </a:tr>
              <a:tr h="2095108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12,09%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19,60%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rgbClr val="FF0000"/>
                          </a:solidFill>
                        </a:rPr>
                        <a:t>22,28%</a:t>
                      </a:r>
                      <a:endParaRPr lang="pl-PL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22,09%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08" y="3688438"/>
            <a:ext cx="1680959" cy="118836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70" y="3688438"/>
            <a:ext cx="1688689" cy="119382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474" y="3688438"/>
            <a:ext cx="1686092" cy="119199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021" y="3679933"/>
            <a:ext cx="1726606" cy="122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6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Zwycięzca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Eko Budżet 2017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744706" y="1196752"/>
            <a:ext cx="71874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dirty="0"/>
              <a:t>Infrastruktura rowerowa (</a:t>
            </a:r>
            <a:r>
              <a:rPr lang="pl-PL" sz="2000" dirty="0" smtClean="0"/>
              <a:t>stojak, </a:t>
            </a:r>
            <a:r>
              <a:rPr lang="pl-PL" sz="2000" dirty="0"/>
              <a:t>stacje naprawcze), cały </a:t>
            </a:r>
            <a:r>
              <a:rPr lang="pl-PL" sz="2000" dirty="0" smtClean="0"/>
              <a:t>sektor</a:t>
            </a:r>
            <a:br>
              <a:rPr lang="pl-PL" sz="2000" dirty="0" smtClean="0"/>
            </a:br>
            <a:r>
              <a:rPr lang="pl-PL" sz="2400" b="1" dirty="0" smtClean="0"/>
              <a:t>22,28%</a:t>
            </a:r>
            <a:endParaRPr lang="pl-PL" sz="2400" b="1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621" cy="6858000"/>
          </a:xfrm>
        </p:spPr>
      </p:pic>
    </p:spTree>
    <p:extLst>
      <p:ext uri="{BB962C8B-B14F-4D97-AF65-F5344CB8AC3E}">
        <p14:creationId xmlns:p14="http://schemas.microsoft.com/office/powerpoint/2010/main" val="81814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Zwycięzca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Eko Budżet 2017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744706" y="1196752"/>
            <a:ext cx="71874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dirty="0"/>
              <a:t>Infrastruktura rowerowa (</a:t>
            </a:r>
            <a:r>
              <a:rPr lang="pl-PL" sz="2000" dirty="0" smtClean="0"/>
              <a:t>stojak, </a:t>
            </a:r>
            <a:r>
              <a:rPr lang="pl-PL" sz="2000" dirty="0"/>
              <a:t>stacje naprawcze), cały </a:t>
            </a:r>
            <a:r>
              <a:rPr lang="pl-PL" sz="2000" dirty="0" smtClean="0"/>
              <a:t>sektor</a:t>
            </a:r>
            <a:br>
              <a:rPr lang="pl-PL" sz="2000" dirty="0" smtClean="0"/>
            </a:br>
            <a:r>
              <a:rPr lang="pl-PL" sz="2400" b="1" dirty="0" smtClean="0"/>
              <a:t>22,28%</a:t>
            </a:r>
            <a:endParaRPr lang="pl-PL" sz="2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2094" y="-1384"/>
            <a:ext cx="13297023" cy="69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6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oLiving_16x9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_16x9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94BA221-5823-4FBE-B24E-3B1646FA81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z motywem natury (panoramiczna)</Template>
  <TotalTime>0</TotalTime>
  <Words>319</Words>
  <Application>Microsoft Office PowerPoint</Application>
  <PresentationFormat>Niestandardowy</PresentationFormat>
  <Paragraphs>93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5" baseType="lpstr">
      <vt:lpstr>Arial</vt:lpstr>
      <vt:lpstr>Cambria</vt:lpstr>
      <vt:lpstr>EcoLiving_16x9</vt:lpstr>
      <vt:lpstr>Eko Budżet </vt:lpstr>
      <vt:lpstr>Propozycje inwestycji</vt:lpstr>
      <vt:lpstr>Głosowanie</vt:lpstr>
      <vt:lpstr>Ilość odpadów segregowanych odebranych  z Miasta Siedlce  z posesji zamieszkałych </vt:lpstr>
      <vt:lpstr>Ilość odpadów komunalnych zmieszanych odebranych  z Miasta Siedlce  z posesji zamieszkałych </vt:lpstr>
      <vt:lpstr>Jak zmieniały się poziomy recyklingu  w Siedlcach</vt:lpstr>
      <vt:lpstr>Wyniki</vt:lpstr>
      <vt:lpstr>Zwycięzca</vt:lpstr>
      <vt:lpstr>Zwycięzca</vt:lpstr>
      <vt:lpstr>Sektor 1</vt:lpstr>
      <vt:lpstr>Sektor 1</vt:lpstr>
      <vt:lpstr>Sektor 1</vt:lpstr>
      <vt:lpstr>Sektor 2</vt:lpstr>
      <vt:lpstr>Sektor 2</vt:lpstr>
      <vt:lpstr>Sektor 2</vt:lpstr>
      <vt:lpstr>Sektor 3</vt:lpstr>
      <vt:lpstr>Sektor 3</vt:lpstr>
      <vt:lpstr>Sektor 3</vt:lpstr>
      <vt:lpstr>Sektor 4</vt:lpstr>
      <vt:lpstr>Sektor 4</vt:lpstr>
      <vt:lpstr>Sektor 4</vt:lpstr>
      <vt:lpstr>Zwycięzca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2018-01-15T09:46:27Z</dcterms:created>
  <dcterms:modified xsi:type="dcterms:W3CDTF">2018-01-18T22:30:50Z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TC028010969991</vt:lpwstr>
  </property>
</Properties>
</file>